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20"/>
  </p:notesMasterIdLst>
  <p:sldIdLst>
    <p:sldId id="256" r:id="rId2"/>
    <p:sldId id="257" r:id="rId3"/>
    <p:sldId id="259" r:id="rId4"/>
    <p:sldId id="260" r:id="rId5"/>
    <p:sldId id="261" r:id="rId6"/>
    <p:sldId id="262" r:id="rId7"/>
    <p:sldId id="263" r:id="rId8"/>
    <p:sldId id="273" r:id="rId9"/>
    <p:sldId id="271" r:id="rId10"/>
    <p:sldId id="272" r:id="rId11"/>
    <p:sldId id="264" r:id="rId12"/>
    <p:sldId id="276" r:id="rId13"/>
    <p:sldId id="265" r:id="rId14"/>
    <p:sldId id="268" r:id="rId15"/>
    <p:sldId id="269" r:id="rId16"/>
    <p:sldId id="274" r:id="rId17"/>
    <p:sldId id="270" r:id="rId18"/>
    <p:sldId id="275" r:id="rId1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89628342-1D18-4721-85D4-153F1B895D44}">
          <p14:sldIdLst>
            <p14:sldId id="256"/>
            <p14:sldId id="257"/>
            <p14:sldId id="259"/>
            <p14:sldId id="260"/>
            <p14:sldId id="261"/>
            <p14:sldId id="262"/>
            <p14:sldId id="263"/>
            <p14:sldId id="273"/>
            <p14:sldId id="271"/>
            <p14:sldId id="272"/>
            <p14:sldId id="264"/>
            <p14:sldId id="276"/>
            <p14:sldId id="265"/>
            <p14:sldId id="268"/>
            <p14:sldId id="269"/>
            <p14:sldId id="274"/>
            <p14:sldId id="270"/>
            <p14:sldId id="27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27" autoAdjust="0"/>
    <p:restoredTop sz="92091" autoAdjust="0"/>
  </p:normalViewPr>
  <p:slideViewPr>
    <p:cSldViewPr>
      <p:cViewPr varScale="1">
        <p:scale>
          <a:sx n="68" d="100"/>
          <a:sy n="68" d="100"/>
        </p:scale>
        <p:origin x="146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12E424-C85D-44BE-8946-CFFF2DD9D148}" type="datetimeFigureOut">
              <a:rPr lang="tr-TR" smtClean="0"/>
              <a:t>06.09.2017</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8FCE2A-D554-4F83-83BA-751EC41FEC9D}" type="slidenum">
              <a:rPr lang="tr-TR" smtClean="0"/>
              <a:t>‹#›</a:t>
            </a:fld>
            <a:endParaRPr lang="tr-TR"/>
          </a:p>
        </p:txBody>
      </p:sp>
    </p:spTree>
    <p:extLst>
      <p:ext uri="{BB962C8B-B14F-4D97-AF65-F5344CB8AC3E}">
        <p14:creationId xmlns:p14="http://schemas.microsoft.com/office/powerpoint/2010/main" val="303481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78FCE2A-D554-4F83-83BA-751EC41FEC9D}" type="slidenum">
              <a:rPr lang="tr-TR" smtClean="0"/>
              <a:t>5</a:t>
            </a:fld>
            <a:endParaRPr lang="tr-TR"/>
          </a:p>
        </p:txBody>
      </p:sp>
    </p:spTree>
    <p:extLst>
      <p:ext uri="{BB962C8B-B14F-4D97-AF65-F5344CB8AC3E}">
        <p14:creationId xmlns:p14="http://schemas.microsoft.com/office/powerpoint/2010/main" val="1681620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fld id="{A23720DD-5B6D-40BF-8493-A6B52D484E6B}" type="datetimeFigureOut">
              <a:rPr lang="tr-TR" smtClean="0"/>
              <a:t>06.09.2017</a:t>
            </a:fld>
            <a:endParaRPr lang="tr-TR"/>
          </a:p>
        </p:txBody>
      </p:sp>
      <p:sp>
        <p:nvSpPr>
          <p:cNvPr id="19" name="Footer Placeholder 18"/>
          <p:cNvSpPr>
            <a:spLocks noGrp="1"/>
          </p:cNvSpPr>
          <p:nvPr>
            <p:ph type="ftr" sz="quarter" idx="11"/>
          </p:nvPr>
        </p:nvSpPr>
        <p:spPr/>
        <p:txBody>
          <a:bodyPr/>
          <a:lstStyle/>
          <a:p>
            <a:endParaRPr lang="tr-TR"/>
          </a:p>
        </p:txBody>
      </p:sp>
      <p:sp>
        <p:nvSpPr>
          <p:cNvPr id="27" name="Slide Number Placeholder 26"/>
          <p:cNvSpPr>
            <a:spLocks noGrp="1"/>
          </p:cNvSpPr>
          <p:nvPr>
            <p:ph type="sldNum" sz="quarter" idx="12"/>
          </p:nvPr>
        </p:nvSpPr>
        <p:spPr/>
        <p:txBody>
          <a:bodyPr/>
          <a:lstStyle/>
          <a:p>
            <a:fld id="{F302176B-0E47-46AC-8F43-DAB4B8A37D06}"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t>06.09.2017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t>06.09.2017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t>06.09.2017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06.09.2017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t>06.09.2017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fld id="{A23720DD-5B6D-40BF-8493-A6B52D484E6B}" type="datetimeFigureOut">
              <a:rPr lang="tr-TR" smtClean="0"/>
              <a:t>06.09.2017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fld id="{A23720DD-5B6D-40BF-8493-A6B52D484E6B}" type="datetimeFigureOut">
              <a:rPr lang="tr-TR" smtClean="0"/>
              <a:t>06.09.2017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06.09.2017</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t>06.09.2017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06.09.2017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8077200" y="6356350"/>
            <a:ext cx="609600" cy="365125"/>
          </a:xfrm>
        </p:spPr>
        <p:txBody>
          <a:bodyPr/>
          <a:lstStyle/>
          <a:p>
            <a:fld id="{F302176B-0E47-46AC-8F43-DAB4B8A37D06}" type="slidenum">
              <a:rPr lang="tr-TR" smtClean="0"/>
              <a:t>‹#›</a:t>
            </a:fld>
            <a:endParaRPr lang="tr-T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23720DD-5B6D-40BF-8493-A6B52D484E6B}" type="datetimeFigureOut">
              <a:rPr lang="tr-TR" smtClean="0"/>
              <a:t>06.09.2017</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302176B-0E47-46AC-8F43-DAB4B8A37D06}" type="slidenum">
              <a:rPr lang="tr-TR" smtClean="0"/>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eg"/></Relationships>
</file>

<file path=ppt/slides/_rels/slide1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4.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 Id="rId9" Type="http://schemas.openxmlformats.org/officeDocument/2006/relationships/image" Target="../media/image33.jpeg"/></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farabi@sdu.edu.tr" TargetMode="External"/><Relationship Id="rId7" Type="http://schemas.openxmlformats.org/officeDocument/2006/relationships/image" Target="../media/image36.jpeg"/><Relationship Id="rId2" Type="http://schemas.openxmlformats.org/officeDocument/2006/relationships/hyperlink" Target="mailto:mevlana@sdu.edu.tr" TargetMode="External"/><Relationship Id="rId1" Type="http://schemas.openxmlformats.org/officeDocument/2006/relationships/slideLayout" Target="../slideLayouts/slideLayout6.xml"/><Relationship Id="rId6" Type="http://schemas.openxmlformats.org/officeDocument/2006/relationships/image" Target="../media/image35.jpeg"/><Relationship Id="rId5" Type="http://schemas.openxmlformats.org/officeDocument/2006/relationships/hyperlink" Target="mailto:erasmusincoming@sdu.edu.tr" TargetMode="External"/><Relationship Id="rId4" Type="http://schemas.openxmlformats.org/officeDocument/2006/relationships/hyperlink" Target="mailto:international@sdu.edu.tr"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3.sdu.edu.tr/haber/4727/sdu-urap-turkiye-siralamasinda-21-sirada" TargetMode="External"/><Relationship Id="rId2" Type="http://schemas.openxmlformats.org/officeDocument/2006/relationships/hyperlink" Target="https://obs.sdu.edu.tr/Public/AnalizIndex.aspx" TargetMode="External"/><Relationship Id="rId1" Type="http://schemas.openxmlformats.org/officeDocument/2006/relationships/slideLayout" Target="../slideLayouts/slideLayout4.xml"/><Relationship Id="rId4" Type="http://schemas.openxmlformats.org/officeDocument/2006/relationships/hyperlink" Target="http://www.usnews.com/education/best-global-universities/turkey?page=2"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79512" y="2088232"/>
            <a:ext cx="8964488" cy="1484784"/>
          </a:xfrm>
        </p:spPr>
        <p:txBody>
          <a:bodyPr>
            <a:noAutofit/>
          </a:bodyPr>
          <a:lstStyle/>
          <a:p>
            <a:pPr algn="ctr"/>
            <a:r>
              <a:rPr lang="tr-TR" sz="5400" b="1" dirty="0" smtClean="0">
                <a:solidFill>
                  <a:schemeClr val="tx1"/>
                </a:solidFill>
                <a:latin typeface="Times New Roman" pitchFamily="18" charset="0"/>
                <a:cs typeface="Times New Roman" pitchFamily="18" charset="0"/>
              </a:rPr>
              <a:t>SÜLEYMAN DEMİREL </a:t>
            </a:r>
            <a:r>
              <a:rPr lang="tr-TR" sz="5400" b="1" dirty="0" smtClean="0">
                <a:latin typeface="Times New Roman" pitchFamily="18" charset="0"/>
                <a:cs typeface="Times New Roman" pitchFamily="18" charset="0"/>
              </a:rPr>
              <a:t>UNIVERSITY</a:t>
            </a:r>
          </a:p>
          <a:p>
            <a:pPr algn="ctr"/>
            <a:r>
              <a:rPr lang="tr-TR" sz="3200" b="1" dirty="0" smtClean="0">
                <a:latin typeface="Times New Roman" pitchFamily="18" charset="0"/>
                <a:cs typeface="Times New Roman" pitchFamily="18" charset="0"/>
              </a:rPr>
              <a:t>      </a:t>
            </a:r>
          </a:p>
          <a:p>
            <a:pPr algn="ctr"/>
            <a:r>
              <a:rPr lang="tr-TR" sz="3200" b="1" dirty="0" smtClean="0">
                <a:latin typeface="Times New Roman" pitchFamily="18" charset="0"/>
                <a:cs typeface="Times New Roman" pitchFamily="18" charset="0"/>
              </a:rPr>
              <a:t>ISPARTA/ TÜRKİYE</a:t>
            </a:r>
          </a:p>
          <a:p>
            <a:pPr algn="ctr"/>
            <a:r>
              <a:rPr lang="tr-TR" sz="3200" b="1" cap="none" dirty="0">
                <a:latin typeface="Times New Roman" pitchFamily="18" charset="0"/>
                <a:cs typeface="Times New Roman" pitchFamily="18" charset="0"/>
              </a:rPr>
              <a:t> </a:t>
            </a:r>
            <a:r>
              <a:rPr lang="tr-TR" sz="3200" b="1" cap="none" dirty="0" smtClean="0">
                <a:latin typeface="Times New Roman" pitchFamily="18" charset="0"/>
                <a:cs typeface="Times New Roman" pitchFamily="18" charset="0"/>
              </a:rPr>
              <a:t>      </a:t>
            </a:r>
          </a:p>
          <a:p>
            <a:pPr algn="ctr"/>
            <a:r>
              <a:rPr lang="tr-TR" sz="3200" b="1" cap="none" dirty="0">
                <a:latin typeface="Times New Roman" pitchFamily="18" charset="0"/>
                <a:cs typeface="Times New Roman" pitchFamily="18" charset="0"/>
              </a:rPr>
              <a:t> </a:t>
            </a:r>
            <a:r>
              <a:rPr lang="tr-TR" sz="3200" b="1" cap="none" dirty="0" smtClean="0">
                <a:latin typeface="Times New Roman" pitchFamily="18" charset="0"/>
                <a:cs typeface="Times New Roman" pitchFamily="18" charset="0"/>
              </a:rPr>
              <a:t>                   </a:t>
            </a:r>
            <a:r>
              <a:rPr lang="tr-TR" sz="2500" b="1" dirty="0" smtClean="0">
                <a:latin typeface="Times New Roman" pitchFamily="18" charset="0"/>
                <a:cs typeface="Times New Roman" pitchFamily="18" charset="0"/>
              </a:rPr>
              <a:t>A </a:t>
            </a:r>
            <a:r>
              <a:rPr lang="tr-TR" sz="2500" b="1" dirty="0" err="1" smtClean="0">
                <a:latin typeface="Times New Roman" pitchFamily="18" charset="0"/>
                <a:cs typeface="Times New Roman" pitchFamily="18" charset="0"/>
              </a:rPr>
              <a:t>University</a:t>
            </a:r>
            <a:r>
              <a:rPr lang="tr-TR" sz="2500" b="1" dirty="0" smtClean="0">
                <a:latin typeface="Times New Roman" pitchFamily="18" charset="0"/>
                <a:cs typeface="Times New Roman" pitchFamily="18" charset="0"/>
              </a:rPr>
              <a:t> </a:t>
            </a:r>
            <a:r>
              <a:rPr lang="tr-TR" sz="2500" b="1" dirty="0" err="1" smtClean="0">
                <a:latin typeface="Times New Roman" pitchFamily="18" charset="0"/>
                <a:cs typeface="Times New Roman" pitchFamily="18" charset="0"/>
              </a:rPr>
              <a:t>that</a:t>
            </a:r>
            <a:r>
              <a:rPr lang="tr-TR" sz="2500" b="1" dirty="0" smtClean="0">
                <a:latin typeface="Times New Roman" pitchFamily="18" charset="0"/>
                <a:cs typeface="Times New Roman" pitchFamily="18" charset="0"/>
              </a:rPr>
              <a:t> </a:t>
            </a:r>
            <a:r>
              <a:rPr lang="tr-TR" sz="2500" b="1" dirty="0" err="1" smtClean="0">
                <a:latin typeface="Times New Roman" pitchFamily="18" charset="0"/>
                <a:cs typeface="Times New Roman" pitchFamily="18" charset="0"/>
              </a:rPr>
              <a:t>inspires</a:t>
            </a:r>
            <a:r>
              <a:rPr lang="tr-TR" sz="2500" b="1" cap="none" dirty="0" smtClean="0">
                <a:latin typeface="Times New Roman" pitchFamily="18" charset="0"/>
                <a:cs typeface="Times New Roman" pitchFamily="18" charset="0"/>
              </a:rPr>
              <a:t>…</a:t>
            </a:r>
            <a:endParaRPr lang="tr-TR" sz="2500" b="1" cap="none" dirty="0" smtClean="0">
              <a:solidFill>
                <a:schemeClr val="tx1"/>
              </a:solidFill>
              <a:latin typeface="Times New Roman" pitchFamily="18" charset="0"/>
              <a:cs typeface="Times New Roman" pitchFamily="18" charset="0"/>
            </a:endParaRPr>
          </a:p>
          <a:p>
            <a:endParaRPr lang="tr-TR" sz="2500" b="1" dirty="0">
              <a:latin typeface="Times New Roman" pitchFamily="18" charset="0"/>
              <a:cs typeface="Times New Roman" pitchFamily="18" charset="0"/>
            </a:endParaRPr>
          </a:p>
          <a:p>
            <a:endParaRPr lang="tr-TR" sz="2500" b="1" dirty="0">
              <a:solidFill>
                <a:schemeClr val="tx1"/>
              </a:solidFill>
              <a:latin typeface="Times New Roman" pitchFamily="18" charset="0"/>
              <a:cs typeface="Times New Roman" pitchFamily="18" charset="0"/>
            </a:endParaRPr>
          </a:p>
          <a:p>
            <a:pPr algn="l"/>
            <a:endParaRPr lang="tr-TR" sz="3000" b="1" dirty="0" smtClean="0">
              <a:solidFill>
                <a:schemeClr val="tx1"/>
              </a:solidFill>
              <a:latin typeface="Times New Roman" pitchFamily="18" charset="0"/>
              <a:cs typeface="Times New Roman" pitchFamily="18" charset="0"/>
            </a:endParaRPr>
          </a:p>
        </p:txBody>
      </p:sp>
      <p:pic>
        <p:nvPicPr>
          <p:cNvPr id="1028" name="Picture 4" descr="C:\Documents and Settings\user\Desktop\suleyman-demirel-universitesi_3485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32008"/>
            <a:ext cx="2304256" cy="201622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89269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548680"/>
            <a:ext cx="8219256" cy="922114"/>
          </a:xfrm>
        </p:spPr>
        <p:txBody>
          <a:bodyPr>
            <a:noAutofit/>
          </a:bodyPr>
          <a:lstStyle/>
          <a:p>
            <a:pPr marL="0" indent="0" algn="ctr"/>
            <a:r>
              <a:rPr lang="tr-TR" sz="3600" b="1" dirty="0">
                <a:latin typeface="Times New Roman" pitchFamily="18" charset="0"/>
                <a:cs typeface="Times New Roman" pitchFamily="18" charset="0"/>
              </a:rPr>
              <a:t>Farabi Exchange Program </a:t>
            </a:r>
          </a:p>
        </p:txBody>
      </p:sp>
      <p:sp>
        <p:nvSpPr>
          <p:cNvPr id="3" name="İçerik Yer Tutucusu 2"/>
          <p:cNvSpPr>
            <a:spLocks noGrp="1"/>
          </p:cNvSpPr>
          <p:nvPr>
            <p:ph sz="half" idx="1"/>
          </p:nvPr>
        </p:nvSpPr>
        <p:spPr>
          <a:xfrm>
            <a:off x="457200" y="1772816"/>
            <a:ext cx="8147248" cy="4176464"/>
          </a:xfrm>
        </p:spPr>
        <p:txBody>
          <a:bodyPr>
            <a:noAutofit/>
          </a:bodyPr>
          <a:lstStyle/>
          <a:p>
            <a:pPr algn="just"/>
            <a:r>
              <a:rPr lang="en-US" sz="1600" dirty="0" smtClean="0">
                <a:cs typeface="Times New Roman" pitchFamily="18" charset="0"/>
              </a:rPr>
              <a:t>"</a:t>
            </a:r>
            <a:r>
              <a:rPr lang="en-US" sz="1600" dirty="0" err="1">
                <a:cs typeface="Times New Roman" pitchFamily="18" charset="0"/>
              </a:rPr>
              <a:t>Farabi</a:t>
            </a:r>
            <a:r>
              <a:rPr lang="en-US" sz="1600" dirty="0">
                <a:cs typeface="Times New Roman" pitchFamily="18" charset="0"/>
              </a:rPr>
              <a:t> Exchange Program" </a:t>
            </a:r>
            <a:r>
              <a:rPr lang="en-US" sz="1600" dirty="0" smtClean="0">
                <a:cs typeface="Times New Roman" pitchFamily="18" charset="0"/>
              </a:rPr>
              <a:t>is </a:t>
            </a:r>
            <a:r>
              <a:rPr lang="en-US" sz="1600" dirty="0">
                <a:cs typeface="Times New Roman" pitchFamily="18" charset="0"/>
              </a:rPr>
              <a:t>a program </a:t>
            </a:r>
            <a:r>
              <a:rPr lang="tr-TR" sz="1600" dirty="0" err="1" smtClean="0">
                <a:cs typeface="Times New Roman" pitchFamily="18" charset="0"/>
              </a:rPr>
              <a:t>aiming</a:t>
            </a:r>
            <a:r>
              <a:rPr lang="tr-TR" sz="1600" dirty="0" smtClean="0">
                <a:cs typeface="Times New Roman" pitchFamily="18" charset="0"/>
              </a:rPr>
              <a:t> at </a:t>
            </a:r>
            <a:r>
              <a:rPr lang="tr-TR" sz="1600" dirty="0" err="1" smtClean="0">
                <a:cs typeface="Times New Roman" pitchFamily="18" charset="0"/>
              </a:rPr>
              <a:t>the</a:t>
            </a:r>
            <a:r>
              <a:rPr lang="en-US" sz="1600" dirty="0" smtClean="0">
                <a:cs typeface="Times New Roman" pitchFamily="18" charset="0"/>
              </a:rPr>
              <a:t> </a:t>
            </a:r>
            <a:r>
              <a:rPr lang="en-US" sz="1600" dirty="0">
                <a:cs typeface="Times New Roman" pitchFamily="18" charset="0"/>
              </a:rPr>
              <a:t>exchange of students and faculty members among the higher education institutions </a:t>
            </a:r>
            <a:r>
              <a:rPr lang="tr-TR" sz="1600" dirty="0" err="1" smtClean="0">
                <a:cs typeface="Times New Roman" pitchFamily="18" charset="0"/>
              </a:rPr>
              <a:t>that</a:t>
            </a:r>
            <a:r>
              <a:rPr lang="tr-TR" sz="1600" dirty="0" smtClean="0">
                <a:cs typeface="Times New Roman" pitchFamily="18" charset="0"/>
              </a:rPr>
              <a:t> </a:t>
            </a:r>
            <a:r>
              <a:rPr lang="en-US" sz="1600" dirty="0" err="1" smtClean="0">
                <a:cs typeface="Times New Roman" pitchFamily="18" charset="0"/>
              </a:rPr>
              <a:t>provid</a:t>
            </a:r>
            <a:r>
              <a:rPr lang="tr-TR" sz="1600" dirty="0" smtClean="0">
                <a:cs typeface="Times New Roman" pitchFamily="18" charset="0"/>
              </a:rPr>
              <a:t>e</a:t>
            </a:r>
            <a:r>
              <a:rPr lang="en-US" sz="1600" dirty="0" smtClean="0">
                <a:cs typeface="Times New Roman" pitchFamily="18" charset="0"/>
              </a:rPr>
              <a:t> </a:t>
            </a:r>
            <a:r>
              <a:rPr lang="en-US" sz="1600" dirty="0">
                <a:cs typeface="Times New Roman" pitchFamily="18" charset="0"/>
              </a:rPr>
              <a:t>education </a:t>
            </a:r>
            <a:r>
              <a:rPr lang="en-US" sz="1600" dirty="0" smtClean="0">
                <a:cs typeface="Times New Roman" pitchFamily="18" charset="0"/>
              </a:rPr>
              <a:t>at </a:t>
            </a:r>
            <a:r>
              <a:rPr lang="en-US" sz="1600" dirty="0">
                <a:cs typeface="Times New Roman" pitchFamily="18" charset="0"/>
              </a:rPr>
              <a:t>the level of associate, bachelor, master and doctorate </a:t>
            </a:r>
            <a:r>
              <a:rPr lang="tr-TR" sz="1600" dirty="0" err="1" smtClean="0">
                <a:cs typeface="Times New Roman" pitchFamily="18" charset="0"/>
              </a:rPr>
              <a:t>between</a:t>
            </a:r>
            <a:r>
              <a:rPr lang="tr-TR" sz="1600" dirty="0" smtClean="0">
                <a:cs typeface="Times New Roman" pitchFamily="18" charset="0"/>
              </a:rPr>
              <a:t> </a:t>
            </a:r>
            <a:r>
              <a:rPr lang="en-US" sz="1600" dirty="0" smtClean="0">
                <a:cs typeface="Times New Roman" pitchFamily="18" charset="0"/>
              </a:rPr>
              <a:t>the </a:t>
            </a:r>
            <a:r>
              <a:rPr lang="en-US" sz="1600" dirty="0">
                <a:cs typeface="Times New Roman" pitchFamily="18" charset="0"/>
              </a:rPr>
              <a:t>universities and high technology institutes.</a:t>
            </a:r>
          </a:p>
          <a:p>
            <a:pPr algn="just"/>
            <a:r>
              <a:rPr lang="en-US" sz="1600" dirty="0">
                <a:cs typeface="Times New Roman" pitchFamily="18" charset="0"/>
              </a:rPr>
              <a:t>The </a:t>
            </a:r>
            <a:r>
              <a:rPr lang="en-US" sz="1600" dirty="0" err="1">
                <a:cs typeface="Times New Roman" pitchFamily="18" charset="0"/>
              </a:rPr>
              <a:t>Farabi</a:t>
            </a:r>
            <a:r>
              <a:rPr lang="en-US" sz="1600" dirty="0">
                <a:cs typeface="Times New Roman" pitchFamily="18" charset="0"/>
              </a:rPr>
              <a:t> Exchange Program </a:t>
            </a:r>
            <a:r>
              <a:rPr lang="tr-TR" sz="1600" dirty="0" err="1" smtClean="0">
                <a:cs typeface="Times New Roman" pitchFamily="18" charset="0"/>
              </a:rPr>
              <a:t>intends</a:t>
            </a:r>
            <a:r>
              <a:rPr lang="en-US" sz="1600" dirty="0" smtClean="0">
                <a:cs typeface="Times New Roman" pitchFamily="18" charset="0"/>
              </a:rPr>
              <a:t> </a:t>
            </a:r>
            <a:r>
              <a:rPr lang="en-US" sz="1600" dirty="0">
                <a:cs typeface="Times New Roman" pitchFamily="18" charset="0"/>
              </a:rPr>
              <a:t>to enable students or faculty members to continue their education </a:t>
            </a:r>
            <a:r>
              <a:rPr lang="en-US" sz="1600" dirty="0" smtClean="0">
                <a:cs typeface="Times New Roman" pitchFamily="18" charset="0"/>
              </a:rPr>
              <a:t>activities </a:t>
            </a:r>
            <a:r>
              <a:rPr lang="en-US" sz="1600" dirty="0">
                <a:cs typeface="Times New Roman" pitchFamily="18" charset="0"/>
              </a:rPr>
              <a:t>at a higher education institution outside their institutions </a:t>
            </a:r>
            <a:r>
              <a:rPr lang="tr-TR" sz="1600" dirty="0" err="1" smtClean="0">
                <a:cs typeface="Times New Roman" pitchFamily="18" charset="0"/>
              </a:rPr>
              <a:t>throughout</a:t>
            </a:r>
            <a:r>
              <a:rPr lang="en-US" sz="1600" dirty="0" smtClean="0">
                <a:cs typeface="Times New Roman" pitchFamily="18" charset="0"/>
              </a:rPr>
              <a:t> </a:t>
            </a:r>
            <a:r>
              <a:rPr lang="en-US" sz="1600" dirty="0">
                <a:cs typeface="Times New Roman" pitchFamily="18" charset="0"/>
              </a:rPr>
              <a:t>one or two semesters.</a:t>
            </a:r>
          </a:p>
          <a:p>
            <a:pPr algn="just"/>
            <a:r>
              <a:rPr lang="en-US" sz="1600" dirty="0">
                <a:cs typeface="Times New Roman" pitchFamily="18" charset="0"/>
              </a:rPr>
              <a:t>The principles regarding the implementation of the </a:t>
            </a:r>
            <a:r>
              <a:rPr lang="en-US" sz="1600" dirty="0" err="1">
                <a:cs typeface="Times New Roman" pitchFamily="18" charset="0"/>
              </a:rPr>
              <a:t>Farabi</a:t>
            </a:r>
            <a:r>
              <a:rPr lang="en-US" sz="1600" dirty="0">
                <a:cs typeface="Times New Roman" pitchFamily="18" charset="0"/>
              </a:rPr>
              <a:t> Exchange Program have been elaborated by the Regulations and Principles and Procedures.</a:t>
            </a:r>
          </a:p>
          <a:p>
            <a:pPr algn="just"/>
            <a:r>
              <a:rPr lang="tr-TR" sz="1600" dirty="0">
                <a:cs typeface="Times New Roman" pitchFamily="18" charset="0"/>
              </a:rPr>
              <a:t>O</a:t>
            </a:r>
            <a:r>
              <a:rPr lang="en-US" sz="1600" dirty="0" err="1" smtClean="0">
                <a:cs typeface="Times New Roman" pitchFamily="18" charset="0"/>
              </a:rPr>
              <a:t>ver</a:t>
            </a:r>
            <a:r>
              <a:rPr lang="en-US" sz="1600" dirty="0" smtClean="0">
                <a:cs typeface="Times New Roman" pitchFamily="18" charset="0"/>
              </a:rPr>
              <a:t> </a:t>
            </a:r>
            <a:r>
              <a:rPr lang="en-US" sz="1600" dirty="0">
                <a:cs typeface="Times New Roman" pitchFamily="18" charset="0"/>
              </a:rPr>
              <a:t>500 students </a:t>
            </a:r>
            <a:r>
              <a:rPr lang="tr-TR" sz="1600" dirty="0" err="1" smtClean="0">
                <a:cs typeface="Times New Roman" pitchFamily="18" charset="0"/>
              </a:rPr>
              <a:t>have</a:t>
            </a:r>
            <a:r>
              <a:rPr lang="tr-TR" sz="1600" dirty="0" smtClean="0">
                <a:cs typeface="Times New Roman" pitchFamily="18" charset="0"/>
              </a:rPr>
              <a:t> </a:t>
            </a:r>
            <a:r>
              <a:rPr lang="en-US" sz="1600" dirty="0" smtClean="0">
                <a:cs typeface="Times New Roman" pitchFamily="18" charset="0"/>
              </a:rPr>
              <a:t>benefited </a:t>
            </a:r>
            <a:r>
              <a:rPr lang="en-US" sz="1600" dirty="0">
                <a:cs typeface="Times New Roman" pitchFamily="18" charset="0"/>
              </a:rPr>
              <a:t>from this </a:t>
            </a:r>
            <a:r>
              <a:rPr lang="en-US" sz="1600" dirty="0" smtClean="0">
                <a:cs typeface="Times New Roman" pitchFamily="18" charset="0"/>
              </a:rPr>
              <a:t>program</a:t>
            </a:r>
            <a:r>
              <a:rPr lang="tr-TR" sz="1600" dirty="0" smtClean="0">
                <a:cs typeface="Times New Roman" pitchFamily="18" charset="0"/>
              </a:rPr>
              <a:t> </a:t>
            </a:r>
            <a:r>
              <a:rPr lang="tr-TR" sz="1600" dirty="0" err="1" smtClean="0">
                <a:cs typeface="Times New Roman" pitchFamily="18" charset="0"/>
              </a:rPr>
              <a:t>so</a:t>
            </a:r>
            <a:r>
              <a:rPr lang="tr-TR" sz="1600" dirty="0" smtClean="0">
                <a:cs typeface="Times New Roman" pitchFamily="18" charset="0"/>
              </a:rPr>
              <a:t> far.</a:t>
            </a:r>
            <a:endParaRPr lang="tr-TR" sz="1600" dirty="0">
              <a:cs typeface="Times New Roman" pitchFamily="18" charset="0"/>
            </a:endParaRPr>
          </a:p>
        </p:txBody>
      </p:sp>
    </p:spTree>
    <p:extLst>
      <p:ext uri="{BB962C8B-B14F-4D97-AF65-F5344CB8AC3E}">
        <p14:creationId xmlns:p14="http://schemas.microsoft.com/office/powerpoint/2010/main" val="13044185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9384" y="692696"/>
            <a:ext cx="9036496" cy="432048"/>
          </a:xfrm>
        </p:spPr>
        <p:txBody>
          <a:bodyPr>
            <a:noAutofit/>
          </a:bodyPr>
          <a:lstStyle/>
          <a:p>
            <a:pPr algn="ctr"/>
            <a:r>
              <a:rPr lang="tr-TR" sz="2500" b="1" dirty="0">
                <a:latin typeface="Times New Roman" pitchFamily="18" charset="0"/>
                <a:cs typeface="Times New Roman" pitchFamily="18" charset="0"/>
              </a:rPr>
              <a:t>Süleyman Demirel </a:t>
            </a:r>
            <a:r>
              <a:rPr lang="tr-TR" sz="2500" b="1" dirty="0" err="1" smtClean="0">
                <a:latin typeface="Times New Roman" pitchFamily="18" charset="0"/>
                <a:cs typeface="Times New Roman" pitchFamily="18" charset="0"/>
              </a:rPr>
              <a:t>University</a:t>
            </a:r>
            <a:r>
              <a:rPr lang="tr-TR" sz="2500" b="1" dirty="0" smtClean="0">
                <a:latin typeface="Times New Roman" pitchFamily="18" charset="0"/>
                <a:cs typeface="Times New Roman" pitchFamily="18" charset="0"/>
              </a:rPr>
              <a:t> Research </a:t>
            </a:r>
            <a:r>
              <a:rPr lang="tr-TR" sz="2500" b="1" dirty="0" err="1" smtClean="0">
                <a:latin typeface="Times New Roman" pitchFamily="18" charset="0"/>
                <a:cs typeface="Times New Roman" pitchFamily="18" charset="0"/>
              </a:rPr>
              <a:t>and</a:t>
            </a:r>
            <a:r>
              <a:rPr lang="tr-TR" sz="2500" b="1" dirty="0" smtClean="0">
                <a:latin typeface="Times New Roman" pitchFamily="18" charset="0"/>
                <a:cs typeface="Times New Roman" pitchFamily="18" charset="0"/>
              </a:rPr>
              <a:t> Application </a:t>
            </a:r>
            <a:r>
              <a:rPr lang="tr-TR" sz="2500" b="1" dirty="0" err="1" smtClean="0">
                <a:latin typeface="Times New Roman" pitchFamily="18" charset="0"/>
                <a:cs typeface="Times New Roman" pitchFamily="18" charset="0"/>
              </a:rPr>
              <a:t>Hospital</a:t>
            </a:r>
            <a:endParaRPr lang="tr-TR" sz="2500" b="1" dirty="0">
              <a:latin typeface="Times New Roman" pitchFamily="18" charset="0"/>
              <a:cs typeface="Times New Roman" pitchFamily="18" charset="0"/>
            </a:endParaRPr>
          </a:p>
        </p:txBody>
      </p:sp>
      <p:sp>
        <p:nvSpPr>
          <p:cNvPr id="3" name="İçerik Yer Tutucusu 2"/>
          <p:cNvSpPr>
            <a:spLocks noGrp="1"/>
          </p:cNvSpPr>
          <p:nvPr>
            <p:ph sz="half" idx="1"/>
          </p:nvPr>
        </p:nvSpPr>
        <p:spPr>
          <a:xfrm>
            <a:off x="431540" y="3717032"/>
            <a:ext cx="7848872" cy="2520280"/>
          </a:xfrm>
        </p:spPr>
        <p:txBody>
          <a:bodyPr>
            <a:noAutofit/>
          </a:bodyPr>
          <a:lstStyle/>
          <a:p>
            <a:pPr algn="just"/>
            <a:r>
              <a:rPr lang="en-US" sz="1600" dirty="0" err="1">
                <a:latin typeface="Times New Roman" pitchFamily="18" charset="0"/>
                <a:cs typeface="Times New Roman" pitchFamily="18" charset="0"/>
              </a:rPr>
              <a:t>Suleyman</a:t>
            </a:r>
            <a:r>
              <a:rPr lang="en-US" sz="1600" dirty="0">
                <a:latin typeface="Times New Roman" pitchFamily="18" charset="0"/>
                <a:cs typeface="Times New Roman" pitchFamily="18" charset="0"/>
              </a:rPr>
              <a:t> Demirel University Research and Application Hospital, equipped with the </a:t>
            </a:r>
            <a:r>
              <a:rPr lang="tr-TR" sz="1600" dirty="0" err="1" smtClean="0">
                <a:latin typeface="Times New Roman" pitchFamily="18" charset="0"/>
                <a:cs typeface="Times New Roman" pitchFamily="18" charset="0"/>
              </a:rPr>
              <a:t>state</a:t>
            </a:r>
            <a:r>
              <a:rPr lang="tr-TR" sz="1600" dirty="0" smtClean="0">
                <a:latin typeface="Times New Roman" pitchFamily="18" charset="0"/>
                <a:cs typeface="Times New Roman" pitchFamily="18" charset="0"/>
              </a:rPr>
              <a:t>-of-</a:t>
            </a:r>
            <a:r>
              <a:rPr lang="tr-TR" sz="1600" dirty="0" err="1" smtClean="0">
                <a:latin typeface="Times New Roman" pitchFamily="18" charset="0"/>
                <a:cs typeface="Times New Roman" pitchFamily="18" charset="0"/>
              </a:rPr>
              <a:t>the</a:t>
            </a:r>
            <a:r>
              <a:rPr lang="tr-TR" sz="1600" dirty="0" smtClean="0">
                <a:latin typeface="Times New Roman" pitchFamily="18" charset="0"/>
                <a:cs typeface="Times New Roman" pitchFamily="18" charset="0"/>
              </a:rPr>
              <a:t>-art</a:t>
            </a:r>
            <a:r>
              <a:rPr lang="en-US" sz="1600" dirty="0" smtClean="0">
                <a:latin typeface="Times New Roman" pitchFamily="18" charset="0"/>
                <a:cs typeface="Times New Roman" pitchFamily="18" charset="0"/>
              </a:rPr>
              <a:t> technology</a:t>
            </a:r>
            <a:r>
              <a:rPr lang="tr-TR" sz="1600" dirty="0" smtClean="0">
                <a:latin typeface="Times New Roman" pitchFamily="18" charset="0"/>
                <a:cs typeface="Times New Roman" pitchFamily="18" charset="0"/>
              </a:rPr>
              <a:t>,</a:t>
            </a:r>
            <a:r>
              <a:rPr lang="en-US" sz="1600" dirty="0" smtClean="0">
                <a:latin typeface="Times New Roman" pitchFamily="18" charset="0"/>
                <a:cs typeface="Times New Roman" pitchFamily="18" charset="0"/>
              </a:rPr>
              <a:t> continues </a:t>
            </a:r>
            <a:r>
              <a:rPr lang="en-US" sz="1600" dirty="0">
                <a:latin typeface="Times New Roman" pitchFamily="18" charset="0"/>
                <a:cs typeface="Times New Roman" pitchFamily="18" charset="0"/>
              </a:rPr>
              <a:t>to provide </a:t>
            </a:r>
            <a:r>
              <a:rPr lang="tr-TR" sz="1600" dirty="0" err="1" smtClean="0">
                <a:latin typeface="Times New Roman" pitchFamily="18" charset="0"/>
                <a:cs typeface="Times New Roman" pitchFamily="18" charset="0"/>
              </a:rPr>
              <a:t>health</a:t>
            </a:r>
            <a:r>
              <a:rPr lang="tr-TR"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services </a:t>
            </a:r>
            <a:r>
              <a:rPr lang="en-US" sz="1600" dirty="0">
                <a:latin typeface="Times New Roman" pitchFamily="18" charset="0"/>
                <a:cs typeface="Times New Roman" pitchFamily="18" charset="0"/>
              </a:rPr>
              <a:t>with </a:t>
            </a:r>
            <a:r>
              <a:rPr lang="en-US" sz="1600" dirty="0" smtClean="0">
                <a:latin typeface="Times New Roman" pitchFamily="18" charset="0"/>
                <a:cs typeface="Times New Roman" pitchFamily="18" charset="0"/>
              </a:rPr>
              <a:t>the</a:t>
            </a:r>
            <a:r>
              <a:rPr lang="tr-TR" sz="1600" dirty="0" smtClean="0">
                <a:latin typeface="Times New Roman" pitchFamily="18" charset="0"/>
                <a:cs typeface="Times New Roman" pitchFamily="18" charset="0"/>
              </a:rPr>
              <a:t> </a:t>
            </a:r>
            <a:r>
              <a:rPr lang="tr-TR" sz="1600" dirty="0" err="1" smtClean="0">
                <a:latin typeface="Times New Roman" pitchFamily="18" charset="0"/>
                <a:cs typeface="Times New Roman" pitchFamily="18" charset="0"/>
              </a:rPr>
              <a:t>desired</a:t>
            </a:r>
            <a:r>
              <a:rPr lang="en-US" sz="1600"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quality </a:t>
            </a:r>
            <a:r>
              <a:rPr lang="en-US" sz="1600" dirty="0" smtClean="0">
                <a:latin typeface="Times New Roman" pitchFamily="18" charset="0"/>
                <a:cs typeface="Times New Roman" pitchFamily="18" charset="0"/>
              </a:rPr>
              <a:t>and </a:t>
            </a:r>
            <a:r>
              <a:rPr lang="tr-TR" sz="1600" dirty="0" err="1" smtClean="0">
                <a:latin typeface="Times New Roman" pitchFamily="18" charset="0"/>
                <a:cs typeface="Times New Roman" pitchFamily="18" charset="0"/>
              </a:rPr>
              <a:t>medical</a:t>
            </a:r>
            <a:r>
              <a:rPr lang="tr-TR"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expert</a:t>
            </a:r>
            <a:r>
              <a:rPr lang="tr-TR" sz="1600" dirty="0" smtClean="0">
                <a:latin typeface="Times New Roman" pitchFamily="18" charset="0"/>
                <a:cs typeface="Times New Roman" pitchFamily="18" charset="0"/>
              </a:rPr>
              <a:t>ise</a:t>
            </a:r>
            <a:r>
              <a:rPr lang="en-US" sz="1600" dirty="0" smtClean="0">
                <a:latin typeface="Times New Roman" pitchFamily="18" charset="0"/>
                <a:cs typeface="Times New Roman" pitchFamily="18" charset="0"/>
              </a:rPr>
              <a:t> </a:t>
            </a:r>
            <a:r>
              <a:rPr lang="tr-TR" sz="1600" dirty="0" err="1" smtClean="0">
                <a:latin typeface="Times New Roman" pitchFamily="18" charset="0"/>
                <a:cs typeface="Times New Roman" pitchFamily="18" charset="0"/>
              </a:rPr>
              <a:t>through</a:t>
            </a:r>
            <a:r>
              <a:rPr lang="tr-TR" sz="1600" dirty="0" smtClean="0">
                <a:latin typeface="Times New Roman" pitchFamily="18" charset="0"/>
                <a:cs typeface="Times New Roman" pitchFamily="18" charset="0"/>
              </a:rPr>
              <a:t> </a:t>
            </a:r>
            <a:r>
              <a:rPr lang="tr-TR" sz="1600" dirty="0" err="1" smtClean="0">
                <a:latin typeface="Times New Roman" pitchFamily="18" charset="0"/>
                <a:cs typeface="Times New Roman" pitchFamily="18" charset="0"/>
              </a:rPr>
              <a:t>its</a:t>
            </a:r>
            <a:r>
              <a:rPr lang="tr-TR" sz="1600" dirty="0" smtClean="0">
                <a:latin typeface="Times New Roman" pitchFamily="18" charset="0"/>
                <a:cs typeface="Times New Roman" pitchFamily="18" charset="0"/>
              </a:rPr>
              <a:t> </a:t>
            </a:r>
            <a:r>
              <a:rPr lang="tr-TR" sz="1600" dirty="0" err="1" smtClean="0">
                <a:latin typeface="Times New Roman" pitchFamily="18" charset="0"/>
                <a:cs typeface="Times New Roman" pitchFamily="18" charset="0"/>
              </a:rPr>
              <a:t>qualified</a:t>
            </a:r>
            <a:r>
              <a:rPr lang="tr-TR" sz="1600" dirty="0" smtClean="0">
                <a:latin typeface="Times New Roman" pitchFamily="18" charset="0"/>
                <a:cs typeface="Times New Roman" pitchFamily="18" charset="0"/>
              </a:rPr>
              <a:t> </a:t>
            </a:r>
            <a:r>
              <a:rPr lang="tr-TR" sz="1600" dirty="0" err="1" smtClean="0">
                <a:latin typeface="Times New Roman" pitchFamily="18" charset="0"/>
                <a:cs typeface="Times New Roman" pitchFamily="18" charset="0"/>
              </a:rPr>
              <a:t>staff</a:t>
            </a:r>
            <a:r>
              <a:rPr lang="en-US" sz="1600"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a:p>
            <a:pPr algn="just"/>
            <a:r>
              <a:rPr lang="en-US" sz="1600" dirty="0">
                <a:latin typeface="Times New Roman" pitchFamily="18" charset="0"/>
                <a:cs typeface="Times New Roman" pitchFamily="18" charset="0"/>
              </a:rPr>
              <a:t>Süleyman Demirel University, which started to serve on January 2, 2001, is a new hospital </a:t>
            </a:r>
            <a:r>
              <a:rPr lang="en-US" sz="1600" dirty="0" smtClean="0">
                <a:latin typeface="Times New Roman" pitchFamily="18" charset="0"/>
                <a:cs typeface="Times New Roman" pitchFamily="18" charset="0"/>
              </a:rPr>
              <a:t>with</a:t>
            </a:r>
            <a:r>
              <a:rPr lang="tr-TR" sz="1600" dirty="0" smtClean="0">
                <a:latin typeface="Times New Roman" pitchFamily="18" charset="0"/>
                <a:cs typeface="Times New Roman" pitchFamily="18" charset="0"/>
              </a:rPr>
              <a:t> </a:t>
            </a:r>
            <a:r>
              <a:rPr lang="tr-TR" sz="1600" dirty="0" err="1" smtClean="0">
                <a:latin typeface="Times New Roman" pitchFamily="18" charset="0"/>
                <a:cs typeface="Times New Roman" pitchFamily="18" charset="0"/>
              </a:rPr>
              <a:t>the</a:t>
            </a:r>
            <a:r>
              <a:rPr lang="tr-TR" sz="1600" dirty="0" smtClean="0">
                <a:latin typeface="Times New Roman" pitchFamily="18" charset="0"/>
                <a:cs typeface="Times New Roman" pitchFamily="18" charset="0"/>
              </a:rPr>
              <a:t> </a:t>
            </a:r>
            <a:r>
              <a:rPr lang="tr-TR" sz="1600" dirty="0" err="1" smtClean="0">
                <a:latin typeface="Times New Roman" pitchFamily="18" charset="0"/>
                <a:cs typeface="Times New Roman" pitchFamily="18" charset="0"/>
              </a:rPr>
              <a:t>capacity</a:t>
            </a:r>
            <a:r>
              <a:rPr lang="tr-TR" sz="1600" dirty="0" smtClean="0">
                <a:latin typeface="Times New Roman" pitchFamily="18" charset="0"/>
                <a:cs typeface="Times New Roman" pitchFamily="18" charset="0"/>
              </a:rPr>
              <a:t> of</a:t>
            </a:r>
            <a:r>
              <a:rPr lang="en-US" sz="1600"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400 </a:t>
            </a:r>
            <a:r>
              <a:rPr lang="en-US" sz="1600" dirty="0" smtClean="0">
                <a:latin typeface="Times New Roman" pitchFamily="18" charset="0"/>
                <a:cs typeface="Times New Roman" pitchFamily="18" charset="0"/>
              </a:rPr>
              <a:t>beds </a:t>
            </a:r>
            <a:r>
              <a:rPr lang="en-US" sz="1600" dirty="0">
                <a:latin typeface="Times New Roman" pitchFamily="18" charset="0"/>
                <a:cs typeface="Times New Roman" pitchFamily="18" charset="0"/>
              </a:rPr>
              <a:t>in the Eastern Campus. SDU continues to respond to the health needs of Isparta and the surrounding </a:t>
            </a:r>
            <a:r>
              <a:rPr lang="tr-TR" sz="1600" dirty="0" err="1" smtClean="0">
                <a:latin typeface="Times New Roman" pitchFamily="18" charset="0"/>
                <a:cs typeface="Times New Roman" pitchFamily="18" charset="0"/>
              </a:rPr>
              <a:t>region</a:t>
            </a:r>
            <a:r>
              <a:rPr lang="en-US" sz="1600"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as Health Research and Application Center.</a:t>
            </a:r>
          </a:p>
          <a:p>
            <a:pPr algn="just"/>
            <a:r>
              <a:rPr lang="tr-TR" sz="1600" dirty="0" smtClean="0">
                <a:latin typeface="Times New Roman" pitchFamily="18" charset="0"/>
                <a:cs typeface="Times New Roman" pitchFamily="18" charset="0"/>
              </a:rPr>
              <a:t>Be it</a:t>
            </a:r>
            <a:r>
              <a:rPr lang="en-US" sz="1600"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physical or technological, our hospital is growing day by day and today it has reached 600 bed capacity</a:t>
            </a:r>
            <a:r>
              <a:rPr lang="en-US" sz="1600" dirty="0" smtClean="0">
                <a:latin typeface="Times New Roman" pitchFamily="18" charset="0"/>
                <a:cs typeface="Times New Roman" pitchFamily="18" charset="0"/>
              </a:rPr>
              <a:t>.</a:t>
            </a:r>
            <a:r>
              <a:rPr lang="tr-TR" sz="1600" dirty="0" smtClean="0">
                <a:latin typeface="Times New Roman" pitchFamily="18" charset="0"/>
                <a:cs typeface="Times New Roman" pitchFamily="18" charset="0"/>
              </a:rPr>
              <a:t> The</a:t>
            </a:r>
            <a:r>
              <a:rPr lang="en-US" sz="1600"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hospital </a:t>
            </a:r>
            <a:r>
              <a:rPr lang="tr-TR" sz="1600" dirty="0" err="1" smtClean="0">
                <a:latin typeface="Times New Roman" pitchFamily="18" charset="0"/>
                <a:cs typeface="Times New Roman" pitchFamily="18" charset="0"/>
              </a:rPr>
              <a:t>enjoys</a:t>
            </a:r>
            <a:r>
              <a:rPr lang="en-US" sz="1600"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33 Departments and 14 Scientific Divisions and is working with a </a:t>
            </a:r>
            <a:r>
              <a:rPr lang="en-US" sz="1600" dirty="0" smtClean="0">
                <a:latin typeface="Times New Roman" pitchFamily="18" charset="0"/>
                <a:cs typeface="Times New Roman" pitchFamily="18" charset="0"/>
              </a:rPr>
              <a:t>strong </a:t>
            </a:r>
            <a:r>
              <a:rPr lang="en-US" sz="1600" dirty="0">
                <a:latin typeface="Times New Roman" pitchFamily="18" charset="0"/>
                <a:cs typeface="Times New Roman" pitchFamily="18" charset="0"/>
              </a:rPr>
              <a:t>academic staff </a:t>
            </a:r>
            <a:r>
              <a:rPr lang="en-US" sz="1600" dirty="0" smtClean="0">
                <a:latin typeface="Times New Roman" pitchFamily="18" charset="0"/>
                <a:cs typeface="Times New Roman" pitchFamily="18" charset="0"/>
              </a:rPr>
              <a:t>t</a:t>
            </a:r>
            <a:r>
              <a:rPr lang="tr-TR" sz="1600" dirty="0" smtClean="0">
                <a:latin typeface="Times New Roman" pitchFamily="18" charset="0"/>
                <a:cs typeface="Times New Roman" pitchFamily="18" charset="0"/>
              </a:rPr>
              <a:t>hat</a:t>
            </a:r>
            <a:r>
              <a:rPr lang="en-US" sz="1600"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provide the highest quality healthcare service.</a:t>
            </a:r>
            <a:endParaRPr lang="tr-TR" sz="1600" dirty="0">
              <a:latin typeface="Times New Roman" pitchFamily="18" charset="0"/>
              <a:cs typeface="Times New Roman" pitchFamily="18" charset="0"/>
            </a:endParaRPr>
          </a:p>
        </p:txBody>
      </p:sp>
      <p:pic>
        <p:nvPicPr>
          <p:cNvPr id="4098" name="Picture 2" descr="C:\Documents and Settings\user\Desktop\Yeni Klasör\et2tnoq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9792" y="1268760"/>
            <a:ext cx="3528392" cy="2299825"/>
          </a:xfrm>
          <a:prstGeom prst="rect">
            <a:avLst/>
          </a:prstGeom>
          <a:noFill/>
          <a:extLst>
            <a:ext uri="{909E8E84-426E-40DD-AFC4-6F175D3DCCD1}">
              <a14:hiddenFill xmlns:a14="http://schemas.microsoft.com/office/drawing/2010/main">
                <a:solidFill>
                  <a:srgbClr val="FFFFFF"/>
                </a:solidFill>
              </a14:hiddenFill>
            </a:ext>
          </a:extLst>
        </p:spPr>
      </p:pic>
      <p:sp>
        <p:nvSpPr>
          <p:cNvPr id="6" name="İçerik Yer Tutucusu 3"/>
          <p:cNvSpPr txBox="1">
            <a:spLocks/>
          </p:cNvSpPr>
          <p:nvPr/>
        </p:nvSpPr>
        <p:spPr>
          <a:xfrm>
            <a:off x="258768" y="5157192"/>
            <a:ext cx="8777728" cy="162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just">
              <a:buNone/>
            </a:pPr>
            <a:endParaRPr lang="tr-TR" dirty="0"/>
          </a:p>
        </p:txBody>
      </p:sp>
    </p:spTree>
    <p:extLst>
      <p:ext uri="{BB962C8B-B14F-4D97-AF65-F5344CB8AC3E}">
        <p14:creationId xmlns:p14="http://schemas.microsoft.com/office/powerpoint/2010/main" val="10856690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a:spLocks noGrp="1"/>
          </p:cNvSpPr>
          <p:nvPr>
            <p:ph type="title"/>
          </p:nvPr>
        </p:nvSpPr>
        <p:spPr>
          <a:xfrm>
            <a:off x="277180" y="980728"/>
            <a:ext cx="8229600" cy="1082384"/>
          </a:xfrm>
        </p:spPr>
        <p:txBody>
          <a:bodyPr>
            <a:normAutofit fontScale="90000"/>
          </a:bodyPr>
          <a:lstStyle/>
          <a:p>
            <a:pPr algn="ctr"/>
            <a:r>
              <a:rPr lang="tr-TR" b="1" dirty="0" err="1" smtClean="0">
                <a:latin typeface="Times New Roman" pitchFamily="18" charset="0"/>
                <a:cs typeface="Times New Roman" pitchFamily="18" charset="0"/>
              </a:rPr>
              <a:t>University</a:t>
            </a:r>
            <a:r>
              <a:rPr lang="tr-TR" b="1" dirty="0" smtClean="0">
                <a:latin typeface="Times New Roman" pitchFamily="18" charset="0"/>
                <a:cs typeface="Times New Roman" pitchFamily="18" charset="0"/>
              </a:rPr>
              <a:t> </a:t>
            </a:r>
            <a:r>
              <a:rPr lang="tr-TR" b="1" dirty="0" err="1" smtClean="0">
                <a:latin typeface="Times New Roman" pitchFamily="18" charset="0"/>
                <a:cs typeface="Times New Roman" pitchFamily="18" charset="0"/>
              </a:rPr>
              <a:t>and</a:t>
            </a:r>
            <a:r>
              <a:rPr lang="tr-TR" b="1" dirty="0" smtClean="0">
                <a:latin typeface="Times New Roman" pitchFamily="18" charset="0"/>
                <a:cs typeface="Times New Roman" pitchFamily="18" charset="0"/>
              </a:rPr>
              <a:t> </a:t>
            </a:r>
            <a:r>
              <a:rPr lang="tr-TR" b="1" dirty="0" err="1" smtClean="0">
                <a:latin typeface="Times New Roman" pitchFamily="18" charset="0"/>
                <a:cs typeface="Times New Roman" pitchFamily="18" charset="0"/>
              </a:rPr>
              <a:t>Social</a:t>
            </a:r>
            <a:r>
              <a:rPr lang="tr-TR" b="1" dirty="0" smtClean="0">
                <a:latin typeface="Times New Roman" pitchFamily="18" charset="0"/>
                <a:cs typeface="Times New Roman" pitchFamily="18" charset="0"/>
              </a:rPr>
              <a:t> </a:t>
            </a:r>
            <a:r>
              <a:rPr lang="tr-TR" b="1" dirty="0" err="1" smtClean="0">
                <a:latin typeface="Times New Roman" pitchFamily="18" charset="0"/>
                <a:cs typeface="Times New Roman" pitchFamily="18" charset="0"/>
              </a:rPr>
              <a:t>Opportunities</a:t>
            </a:r>
            <a:endParaRPr lang="tr-TR" b="1" dirty="0">
              <a:latin typeface="Times New Roman" pitchFamily="18" charset="0"/>
              <a:cs typeface="Times New Roman" pitchFamily="18" charset="0"/>
            </a:endParaRPr>
          </a:p>
        </p:txBody>
      </p:sp>
      <p:sp>
        <p:nvSpPr>
          <p:cNvPr id="6" name="Metin kutusu 5"/>
          <p:cNvSpPr txBox="1"/>
          <p:nvPr/>
        </p:nvSpPr>
        <p:spPr>
          <a:xfrm>
            <a:off x="586388" y="2348880"/>
            <a:ext cx="7560840" cy="3416320"/>
          </a:xfrm>
          <a:prstGeom prst="rect">
            <a:avLst/>
          </a:prstGeom>
          <a:noFill/>
        </p:spPr>
        <p:txBody>
          <a:bodyPr wrap="square" rtlCol="0">
            <a:spAutoFit/>
          </a:bodyPr>
          <a:lstStyle/>
          <a:p>
            <a:r>
              <a:rPr lang="en-US" dirty="0"/>
              <a:t>There are </a:t>
            </a:r>
            <a:r>
              <a:rPr lang="tr-TR" dirty="0" smtClean="0"/>
              <a:t>KYK </a:t>
            </a:r>
            <a:r>
              <a:rPr lang="en-US" dirty="0" smtClean="0"/>
              <a:t>state </a:t>
            </a:r>
            <a:r>
              <a:rPr lang="en-US" dirty="0"/>
              <a:t>dormitories for male and female </a:t>
            </a:r>
            <a:r>
              <a:rPr lang="en-US" dirty="0" smtClean="0"/>
              <a:t>students.</a:t>
            </a:r>
            <a:endParaRPr lang="en-US" dirty="0"/>
          </a:p>
          <a:p>
            <a:r>
              <a:rPr lang="tr-TR" dirty="0" smtClean="0"/>
              <a:t>SDU has </a:t>
            </a:r>
            <a:r>
              <a:rPr lang="en-US" dirty="0" smtClean="0"/>
              <a:t>more </a:t>
            </a:r>
            <a:r>
              <a:rPr lang="en-US" dirty="0"/>
              <a:t>than 100 student clubs on campus.</a:t>
            </a:r>
          </a:p>
          <a:p>
            <a:r>
              <a:rPr lang="tr-TR" dirty="0"/>
              <a:t>A</a:t>
            </a:r>
            <a:r>
              <a:rPr lang="en-US" dirty="0" smtClean="0"/>
              <a:t> </a:t>
            </a:r>
            <a:r>
              <a:rPr lang="en-US" dirty="0"/>
              <a:t>24/7 </a:t>
            </a:r>
            <a:r>
              <a:rPr lang="tr-TR" dirty="0" smtClean="0"/>
              <a:t>service </a:t>
            </a:r>
            <a:r>
              <a:rPr lang="en-US" dirty="0" smtClean="0"/>
              <a:t>library </a:t>
            </a:r>
            <a:r>
              <a:rPr lang="en-US" dirty="0"/>
              <a:t>and information center in our university. Direct internet access is available </a:t>
            </a:r>
            <a:r>
              <a:rPr lang="tr-TR" dirty="0" err="1" smtClean="0"/>
              <a:t>through</a:t>
            </a:r>
            <a:r>
              <a:rPr lang="en-US" dirty="0" smtClean="0"/>
              <a:t> </a:t>
            </a:r>
            <a:r>
              <a:rPr lang="en-US" dirty="0" err="1"/>
              <a:t>Wifi</a:t>
            </a:r>
            <a:r>
              <a:rPr lang="en-US" dirty="0"/>
              <a:t>. </a:t>
            </a:r>
          </a:p>
          <a:p>
            <a:r>
              <a:rPr lang="en-US" dirty="0"/>
              <a:t>There are a wide range of sports facilities, including outdoor and indoor football, basketball courts, tennis courts, indoor Olympic swimming pool, fitness rooms, indoor climbing track,</a:t>
            </a:r>
          </a:p>
          <a:p>
            <a:r>
              <a:rPr lang="tr-TR" dirty="0" err="1" smtClean="0"/>
              <a:t>During</a:t>
            </a:r>
            <a:r>
              <a:rPr lang="en-US" dirty="0" smtClean="0"/>
              <a:t> </a:t>
            </a:r>
            <a:r>
              <a:rPr lang="en-US" dirty="0"/>
              <a:t>the winter </a:t>
            </a:r>
            <a:r>
              <a:rPr lang="en-US" dirty="0" smtClean="0"/>
              <a:t>months</a:t>
            </a:r>
            <a:r>
              <a:rPr lang="tr-TR" dirty="0" smtClean="0"/>
              <a:t>,</a:t>
            </a:r>
            <a:r>
              <a:rPr lang="en-US" dirty="0" smtClean="0"/>
              <a:t> </a:t>
            </a:r>
            <a:r>
              <a:rPr lang="en-US" dirty="0"/>
              <a:t>skiing </a:t>
            </a:r>
            <a:r>
              <a:rPr lang="tr-TR" dirty="0" err="1" smtClean="0"/>
              <a:t>activities</a:t>
            </a:r>
            <a:r>
              <a:rPr lang="en-US" dirty="0" smtClean="0"/>
              <a:t> </a:t>
            </a:r>
            <a:r>
              <a:rPr lang="en-US" dirty="0"/>
              <a:t>are being held </a:t>
            </a:r>
            <a:r>
              <a:rPr lang="tr-TR" dirty="0" err="1" smtClean="0"/>
              <a:t>by</a:t>
            </a:r>
            <a:r>
              <a:rPr lang="en-US" dirty="0" smtClean="0"/>
              <a:t> </a:t>
            </a:r>
            <a:r>
              <a:rPr lang="en-US" dirty="0" err="1"/>
              <a:t>Davraz</a:t>
            </a:r>
            <a:r>
              <a:rPr lang="en-US" dirty="0"/>
              <a:t> Mountain ski club.</a:t>
            </a:r>
          </a:p>
          <a:p>
            <a:r>
              <a:rPr lang="tr-TR" dirty="0" smtClean="0"/>
              <a:t>P</a:t>
            </a:r>
            <a:r>
              <a:rPr lang="en-US" dirty="0" err="1" smtClean="0"/>
              <a:t>aragliding</a:t>
            </a:r>
            <a:r>
              <a:rPr lang="en-US" dirty="0"/>
              <a:t>, American football, diving, archery and many sport activities are provided to the students.</a:t>
            </a:r>
          </a:p>
          <a:p>
            <a:r>
              <a:rPr lang="en-US" dirty="0"/>
              <a:t>On both camps student meals and canteens meet </a:t>
            </a:r>
            <a:r>
              <a:rPr lang="tr-TR" dirty="0" err="1" smtClean="0"/>
              <a:t>the</a:t>
            </a:r>
            <a:r>
              <a:rPr lang="tr-TR" dirty="0" smtClean="0"/>
              <a:t> </a:t>
            </a:r>
            <a:r>
              <a:rPr lang="tr-TR" dirty="0" err="1" smtClean="0"/>
              <a:t>needs</a:t>
            </a:r>
            <a:r>
              <a:rPr lang="tr-TR" dirty="0" smtClean="0"/>
              <a:t> of </a:t>
            </a:r>
            <a:r>
              <a:rPr lang="tr-TR" dirty="0" err="1" smtClean="0"/>
              <a:t>students</a:t>
            </a:r>
            <a:r>
              <a:rPr lang="en-US" dirty="0" smtClean="0"/>
              <a:t>.</a:t>
            </a:r>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val="30518389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C:\Documents and Settings\user\Desktop\Yeni Klasör\kutuphan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349845">
            <a:off x="6256497" y="834216"/>
            <a:ext cx="2841257" cy="184220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9" descr="C:\Documents and Settings\user\Desktop\Yeni Klasör\imgr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93117">
            <a:off x="151980" y="2561229"/>
            <a:ext cx="3139917" cy="235190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7" descr="C:\Documents and Settings\user\Desktop\Yeni Klasör\Davraz-Kayak-Merkezi-300x22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83823">
            <a:off x="3685612" y="2210969"/>
            <a:ext cx="2771800" cy="237295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8" descr="C:\Documents and Settings\user\Desktop\Yeni Klasör\14134807_1157033141021426_276686742_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027642">
            <a:off x="6268128" y="3335008"/>
            <a:ext cx="2546056" cy="244898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2" descr="C:\Documents and Settings\user\Desktop\Yeni Klasör\rsdtersatgdf.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025451">
            <a:off x="1477227" y="4380187"/>
            <a:ext cx="2095500" cy="21812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C:\Documents and Settings\user\Desktop\Yeni Klasör\1711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70825" y="4856076"/>
            <a:ext cx="2601375" cy="196072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Documents and Settings\user\Desktop\Yeni Klasör\51854393_Sqe8sIknRU7zMf15DIjcnoh9XC6kGQWVzkMwsOYCDkY.jpg"/>
          <p:cNvPicPr>
            <a:picLocks noChangeAspect="1" noChangeArrowheads="1"/>
          </p:cNvPicPr>
          <p:nvPr/>
        </p:nvPicPr>
        <p:blipFill rotWithShape="1">
          <a:blip r:embed="rId8">
            <a:extLst>
              <a:ext uri="{28A0092B-C50C-407E-A947-70E740481C1C}">
                <a14:useLocalDpi xmlns:a14="http://schemas.microsoft.com/office/drawing/2010/main" val="0"/>
              </a:ext>
            </a:extLst>
          </a:blip>
          <a:srcRect t="14111"/>
          <a:stretch/>
        </p:blipFill>
        <p:spPr bwMode="auto">
          <a:xfrm rot="1078927">
            <a:off x="303726" y="403843"/>
            <a:ext cx="3339474" cy="247657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Documents and Settings\user\Desktop\Yeni Klasör\ezabc5e2.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47864" y="537581"/>
            <a:ext cx="2664296" cy="1842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8219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16632"/>
            <a:ext cx="8229600" cy="648072"/>
          </a:xfrm>
        </p:spPr>
        <p:txBody>
          <a:bodyPr>
            <a:normAutofit fontScale="90000"/>
          </a:bodyPr>
          <a:lstStyle/>
          <a:p>
            <a:pPr algn="ctr"/>
            <a:r>
              <a:rPr lang="tr-TR" b="1" dirty="0" err="1" smtClean="0">
                <a:latin typeface="Times New Roman" pitchFamily="18" charset="0"/>
                <a:cs typeface="Times New Roman" pitchFamily="18" charset="0"/>
              </a:rPr>
              <a:t>Social</a:t>
            </a:r>
            <a:r>
              <a:rPr lang="tr-TR" b="1" dirty="0" smtClean="0">
                <a:latin typeface="Times New Roman" pitchFamily="18" charset="0"/>
                <a:cs typeface="Times New Roman" pitchFamily="18" charset="0"/>
              </a:rPr>
              <a:t> </a:t>
            </a:r>
            <a:r>
              <a:rPr lang="tr-TR" b="1" dirty="0" err="1" smtClean="0">
                <a:latin typeface="Times New Roman" pitchFamily="18" charset="0"/>
                <a:cs typeface="Times New Roman" pitchFamily="18" charset="0"/>
              </a:rPr>
              <a:t>Activities</a:t>
            </a:r>
            <a:endParaRPr lang="tr-TR" b="1" dirty="0">
              <a:latin typeface="Times New Roman" pitchFamily="18" charset="0"/>
              <a:cs typeface="Times New Roman" pitchFamily="18" charset="0"/>
            </a:endParaRPr>
          </a:p>
        </p:txBody>
      </p:sp>
      <p:pic>
        <p:nvPicPr>
          <p:cNvPr id="8194" name="Picture 2" descr="C:\Documents and Settings\user\Desktop\Yeni Klasör\hq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856787">
            <a:off x="222182" y="3654717"/>
            <a:ext cx="2808311" cy="2376264"/>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Documents and Settings\user\Desktop\Yeni Klasör\afi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8103" y="1196752"/>
            <a:ext cx="3304612" cy="220825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Documents and Settings\user\Desktop\Yeni Klasör\Çaylaklar Günü Afişi.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18213">
            <a:off x="698256" y="1064709"/>
            <a:ext cx="1577059" cy="2208251"/>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C:\Documents and Settings\user\Desktop\Yeni Klasör\Model Konser Kare Pano 11 adet (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526485">
            <a:off x="6069257" y="1236293"/>
            <a:ext cx="2649900" cy="220825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C:\Documents and Settings\user\Desktop\Yeni Klasör\Kudsi Ergüner Konser Afişi.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60191" y="4333906"/>
            <a:ext cx="1669325" cy="2376264"/>
          </a:xfrm>
          <a:prstGeom prst="rect">
            <a:avLst/>
          </a:prstGeom>
          <a:noFill/>
          <a:extLst>
            <a:ext uri="{909E8E84-426E-40DD-AFC4-6F175D3DCCD1}">
              <a14:hiddenFill xmlns:a14="http://schemas.microsoft.com/office/drawing/2010/main">
                <a:solidFill>
                  <a:srgbClr val="FFFFFF"/>
                </a:solidFill>
              </a14:hiddenFill>
            </a:ext>
          </a:extLst>
        </p:spPr>
      </p:pic>
      <p:pic>
        <p:nvPicPr>
          <p:cNvPr id="8199" name="Picture 7" descr="C:\Documents and Settings\user\Desktop\Yeni Klasör\uluslararasi-nilufer-caz-tatili-festivali-kapsaminda-sahne-alan-kerem.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669788">
            <a:off x="5834499" y="4054903"/>
            <a:ext cx="2933284" cy="2376264"/>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C:\Documents and Settings\user\Desktop\Yeni Klasör\sdgdfg.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0134200">
            <a:off x="4009717" y="3496963"/>
            <a:ext cx="2502996" cy="2001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0601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0807" y="116632"/>
            <a:ext cx="9123193" cy="764704"/>
          </a:xfrm>
        </p:spPr>
        <p:txBody>
          <a:bodyPr>
            <a:normAutofit/>
          </a:bodyPr>
          <a:lstStyle/>
          <a:p>
            <a:r>
              <a:rPr lang="tr-TR" sz="4000" b="1" smtClean="0">
                <a:latin typeface="Times New Roman" pitchFamily="18" charset="0"/>
                <a:cs typeface="Times New Roman" pitchFamily="18" charset="0"/>
              </a:rPr>
              <a:t>ISPARTA AND NATURAL BEAUTIES</a:t>
            </a:r>
            <a:endParaRPr lang="tr-TR" sz="4000" b="1" dirty="0">
              <a:latin typeface="Times New Roman" pitchFamily="18" charset="0"/>
              <a:cs typeface="Times New Roman" pitchFamily="18" charset="0"/>
            </a:endParaRPr>
          </a:p>
        </p:txBody>
      </p:sp>
      <p:sp>
        <p:nvSpPr>
          <p:cNvPr id="4" name="İçerik Yer Tutucusu 3"/>
          <p:cNvSpPr>
            <a:spLocks noGrp="1"/>
          </p:cNvSpPr>
          <p:nvPr>
            <p:ph sz="half" idx="1"/>
          </p:nvPr>
        </p:nvSpPr>
        <p:spPr>
          <a:xfrm>
            <a:off x="3814032" y="1124744"/>
            <a:ext cx="4724560" cy="1511222"/>
          </a:xfrm>
        </p:spPr>
        <p:txBody>
          <a:bodyPr>
            <a:noAutofit/>
          </a:bodyPr>
          <a:lstStyle/>
          <a:p>
            <a:pPr marL="0" indent="0" algn="just">
              <a:buNone/>
            </a:pPr>
            <a:r>
              <a:rPr lang="en-US" sz="1600" b="1" dirty="0" err="1">
                <a:latin typeface="Times New Roman" pitchFamily="18" charset="0"/>
                <a:cs typeface="Times New Roman" pitchFamily="18" charset="0"/>
              </a:rPr>
              <a:t>Davraz</a:t>
            </a:r>
            <a:r>
              <a:rPr lang="en-US" sz="1600" b="1" dirty="0">
                <a:latin typeface="Times New Roman" pitchFamily="18" charset="0"/>
                <a:cs typeface="Times New Roman" pitchFamily="18" charset="0"/>
              </a:rPr>
              <a:t> Ski Center</a:t>
            </a:r>
          </a:p>
          <a:p>
            <a:pPr marL="0" indent="0" algn="just">
              <a:buNone/>
            </a:pPr>
            <a:r>
              <a:rPr lang="en-US" sz="1600" dirty="0">
                <a:latin typeface="Times New Roman" pitchFamily="18" charset="0"/>
                <a:cs typeface="Times New Roman" pitchFamily="18" charset="0"/>
              </a:rPr>
              <a:t>It is a </a:t>
            </a:r>
            <a:r>
              <a:rPr lang="tr-TR" sz="1600" dirty="0" smtClean="0">
                <a:latin typeface="Times New Roman" pitchFamily="18" charset="0"/>
                <a:cs typeface="Times New Roman" pitchFamily="18" charset="0"/>
              </a:rPr>
              <a:t>ski</a:t>
            </a:r>
            <a:r>
              <a:rPr lang="en-US" sz="1600"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center. </a:t>
            </a:r>
            <a:r>
              <a:rPr lang="en-US" sz="1600" dirty="0" smtClean="0">
                <a:latin typeface="Times New Roman" pitchFamily="18" charset="0"/>
                <a:cs typeface="Times New Roman" pitchFamily="18" charset="0"/>
              </a:rPr>
              <a:t>The </a:t>
            </a:r>
            <a:r>
              <a:rPr lang="tr-TR" sz="1600" dirty="0" err="1" smtClean="0">
                <a:latin typeface="Times New Roman" pitchFamily="18" charset="0"/>
                <a:cs typeface="Times New Roman" pitchFamily="18" charset="0"/>
              </a:rPr>
              <a:t>sports</a:t>
            </a:r>
            <a:r>
              <a:rPr lang="tr-TR"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center</a:t>
            </a:r>
            <a:r>
              <a:rPr lang="en-US" sz="1600" dirty="0">
                <a:latin typeface="Times New Roman" pitchFamily="18" charset="0"/>
                <a:cs typeface="Times New Roman" pitchFamily="18" charset="0"/>
              </a:rPr>
              <a:t>, which has been the center of attention for </a:t>
            </a:r>
            <a:r>
              <a:rPr lang="en-US" sz="1600" dirty="0" smtClean="0">
                <a:latin typeface="Times New Roman" pitchFamily="18" charset="0"/>
                <a:cs typeface="Times New Roman" pitchFamily="18" charset="0"/>
              </a:rPr>
              <a:t>the </a:t>
            </a:r>
            <a:r>
              <a:rPr lang="en-US" sz="1600" dirty="0">
                <a:latin typeface="Times New Roman" pitchFamily="18" charset="0"/>
                <a:cs typeface="Times New Roman" pitchFamily="18" charset="0"/>
              </a:rPr>
              <a:t>last years in our university, attracts attention from all the surrounding </a:t>
            </a:r>
            <a:r>
              <a:rPr lang="tr-TR" sz="1600" dirty="0" err="1" smtClean="0">
                <a:latin typeface="Times New Roman" pitchFamily="18" charset="0"/>
                <a:cs typeface="Times New Roman" pitchFamily="18" charset="0"/>
              </a:rPr>
              <a:t>region</a:t>
            </a:r>
            <a:r>
              <a:rPr lang="en-US" sz="1600" dirty="0" smtClean="0">
                <a:latin typeface="Times New Roman" pitchFamily="18" charset="0"/>
                <a:cs typeface="Times New Roman" pitchFamily="18" charset="0"/>
              </a:rPr>
              <a:t>s</a:t>
            </a:r>
            <a:r>
              <a:rPr lang="en-US" sz="1600" dirty="0">
                <a:latin typeface="Times New Roman" pitchFamily="18" charset="0"/>
                <a:cs typeface="Times New Roman" pitchFamily="18" charset="0"/>
              </a:rPr>
              <a:t>.</a:t>
            </a:r>
            <a:endParaRPr lang="tr-TR" sz="1600" dirty="0" smtClean="0">
              <a:latin typeface="Times New Roman" pitchFamily="18" charset="0"/>
              <a:cs typeface="Times New Roman" pitchFamily="18" charset="0"/>
            </a:endParaRPr>
          </a:p>
        </p:txBody>
      </p:sp>
      <p:sp>
        <p:nvSpPr>
          <p:cNvPr id="6" name="İçerik Yer Tutucusu 3"/>
          <p:cNvSpPr txBox="1">
            <a:spLocks/>
          </p:cNvSpPr>
          <p:nvPr/>
        </p:nvSpPr>
        <p:spPr>
          <a:xfrm>
            <a:off x="3892884" y="4965808"/>
            <a:ext cx="4783572" cy="17281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US" sz="1600" b="1" dirty="0" smtClean="0"/>
              <a:t>The</a:t>
            </a:r>
            <a:r>
              <a:rPr lang="en-US" sz="1600" dirty="0" smtClean="0"/>
              <a:t> </a:t>
            </a:r>
            <a:r>
              <a:rPr lang="tr-TR" sz="1600" b="1" dirty="0" err="1"/>
              <a:t>Lavender</a:t>
            </a:r>
            <a:r>
              <a:rPr lang="tr-TR" sz="1600" b="1" dirty="0"/>
              <a:t> </a:t>
            </a:r>
            <a:r>
              <a:rPr lang="tr-TR" sz="1600" b="1" dirty="0" err="1" smtClean="0"/>
              <a:t>Gardens</a:t>
            </a:r>
            <a:endParaRPr lang="tr-TR" sz="1600" b="1" dirty="0" smtClean="0"/>
          </a:p>
          <a:p>
            <a:pPr marL="0" indent="0">
              <a:buNone/>
            </a:pPr>
            <a:r>
              <a:rPr lang="tr-TR" sz="1600" dirty="0"/>
              <a:t>T</a:t>
            </a:r>
            <a:r>
              <a:rPr lang="en-US" sz="1600" dirty="0" smtClean="0"/>
              <a:t>he </a:t>
            </a:r>
            <a:r>
              <a:rPr lang="en-US" sz="1600" dirty="0"/>
              <a:t>Rose Garden of Turkey have recently come to the fore </a:t>
            </a:r>
            <a:r>
              <a:rPr lang="en-US" sz="1600" dirty="0" smtClean="0"/>
              <a:t>with</a:t>
            </a:r>
            <a:r>
              <a:rPr lang="tr-TR" sz="1600" dirty="0" smtClean="0"/>
              <a:t> </a:t>
            </a:r>
            <a:r>
              <a:rPr lang="tr-TR" sz="1600" dirty="0" err="1" smtClean="0"/>
              <a:t>its</a:t>
            </a:r>
            <a:r>
              <a:rPr lang="tr-TR" sz="1600" dirty="0" smtClean="0"/>
              <a:t> </a:t>
            </a:r>
            <a:r>
              <a:rPr lang="tr-TR" sz="1600" dirty="0" err="1" smtClean="0"/>
              <a:t>exceptional</a:t>
            </a:r>
            <a:r>
              <a:rPr lang="en-US" sz="1600" dirty="0" smtClean="0"/>
              <a:t> </a:t>
            </a:r>
            <a:r>
              <a:rPr lang="en-US" sz="1600" dirty="0"/>
              <a:t>lavender </a:t>
            </a:r>
            <a:r>
              <a:rPr lang="en-US" sz="1600" dirty="0" smtClean="0"/>
              <a:t>gardens</a:t>
            </a:r>
            <a:r>
              <a:rPr lang="tr-TR" sz="1600" dirty="0" smtClean="0"/>
              <a:t>, as </a:t>
            </a:r>
            <a:r>
              <a:rPr lang="tr-TR" sz="1600" dirty="0" err="1" smtClean="0"/>
              <a:t>well</a:t>
            </a:r>
            <a:r>
              <a:rPr lang="en-US" sz="1600" dirty="0" smtClean="0"/>
              <a:t>. </a:t>
            </a:r>
            <a:r>
              <a:rPr lang="en-US" sz="1600" dirty="0"/>
              <a:t>The </a:t>
            </a:r>
            <a:r>
              <a:rPr lang="en-US" sz="1600" dirty="0" err="1"/>
              <a:t>Lavanta</a:t>
            </a:r>
            <a:r>
              <a:rPr lang="en-US" sz="1600" dirty="0"/>
              <a:t> Valley in the town of Keçiborlu, which is the most important lavender production region of our country, is one of the most beautiful and pleasant places to visit in the city.</a:t>
            </a:r>
            <a:endParaRPr lang="tr-TR" sz="1600" dirty="0"/>
          </a:p>
        </p:txBody>
      </p:sp>
      <p:pic>
        <p:nvPicPr>
          <p:cNvPr id="9222" name="Picture 6" descr="C:\Documents and Settings\user\Desktop\Yeni Klasör\safasdgfj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805" y="1124744"/>
            <a:ext cx="2996368" cy="1905000"/>
          </a:xfrm>
          <a:prstGeom prst="rect">
            <a:avLst/>
          </a:prstGeom>
          <a:noFill/>
          <a:extLst>
            <a:ext uri="{909E8E84-426E-40DD-AFC4-6F175D3DCCD1}">
              <a14:hiddenFill xmlns:a14="http://schemas.microsoft.com/office/drawing/2010/main">
                <a:solidFill>
                  <a:srgbClr val="FFFFFF"/>
                </a:solidFill>
              </a14:hiddenFill>
            </a:ext>
          </a:extLst>
        </p:spPr>
      </p:pic>
      <p:pic>
        <p:nvPicPr>
          <p:cNvPr id="9223" name="Picture 7" descr="C:\Documents and Settings\user\Desktop\Yeni Klasör\sdrryfjhdghkgjkgjkşş.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2636912"/>
            <a:ext cx="3212392" cy="2232248"/>
          </a:xfrm>
          <a:prstGeom prst="rect">
            <a:avLst/>
          </a:prstGeom>
          <a:noFill/>
          <a:extLst>
            <a:ext uri="{909E8E84-426E-40DD-AFC4-6F175D3DCCD1}">
              <a14:hiddenFill xmlns:a14="http://schemas.microsoft.com/office/drawing/2010/main">
                <a:solidFill>
                  <a:srgbClr val="FFFFFF"/>
                </a:solidFill>
              </a14:hiddenFill>
            </a:ext>
          </a:extLst>
        </p:spPr>
      </p:pic>
      <p:sp>
        <p:nvSpPr>
          <p:cNvPr id="14" name="İçerik Yer Tutucusu 3"/>
          <p:cNvSpPr txBox="1">
            <a:spLocks/>
          </p:cNvSpPr>
          <p:nvPr/>
        </p:nvSpPr>
        <p:spPr>
          <a:xfrm>
            <a:off x="179512" y="3126392"/>
            <a:ext cx="5328592" cy="17985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just">
              <a:buNone/>
            </a:pPr>
            <a:r>
              <a:rPr lang="tr-TR" sz="1600" b="1" i="1" dirty="0" smtClean="0"/>
              <a:t>E</a:t>
            </a:r>
            <a:r>
              <a:rPr lang="en-US" sz="1600" b="1" i="1" dirty="0" err="1" smtClean="0"/>
              <a:t>ğirdir</a:t>
            </a:r>
            <a:r>
              <a:rPr lang="en-US" sz="1600" b="1" i="1" dirty="0" smtClean="0"/>
              <a:t> </a:t>
            </a:r>
            <a:r>
              <a:rPr lang="en-US" sz="1600" b="1" i="1" dirty="0"/>
              <a:t>- </a:t>
            </a:r>
            <a:r>
              <a:rPr lang="en-US" sz="1600" dirty="0"/>
              <a:t>Isparta lays on lakes area and Eğirdir is the most important one of them.  Eğirdir lies between Lake Eğirdir and the Mount </a:t>
            </a:r>
            <a:r>
              <a:rPr lang="en-US" sz="1600" dirty="0" err="1"/>
              <a:t>Sivri</a:t>
            </a:r>
            <a:r>
              <a:rPr lang="en-US" sz="1600" dirty="0"/>
              <a:t>, and contains a castle said to have been built by Croesus, king of Lydia, although additions were built by the Romans, Byzantines, and </a:t>
            </a:r>
            <a:r>
              <a:rPr lang="en-US" sz="1600" dirty="0" err="1"/>
              <a:t>Seljuks</a:t>
            </a:r>
            <a:r>
              <a:rPr lang="en-US" sz="1600" dirty="0"/>
              <a:t>.</a:t>
            </a:r>
            <a:endParaRPr lang="tr-TR" sz="1600" dirty="0">
              <a:latin typeface="Times New Roman" pitchFamily="18" charset="0"/>
              <a:cs typeface="Times New Roman" pitchFamily="18" charset="0"/>
            </a:endParaRPr>
          </a:p>
        </p:txBody>
      </p:sp>
      <p:pic>
        <p:nvPicPr>
          <p:cNvPr id="9224" name="Picture 8" descr="C:\Documents and Settings\user\Desktop\Yeni Klasör\Lavanta-Vadisi-300x16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4922838"/>
            <a:ext cx="3136776" cy="1818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1966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C:\Documents and Settings\user\Desktop\asşokdghd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617227">
            <a:off x="222659" y="409230"/>
            <a:ext cx="3168352" cy="2035129"/>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descr="C:\Documents and Settings\user\Desktop\Antiocheia-Antik-Kenti-300x19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770495">
            <a:off x="5791406" y="3371347"/>
            <a:ext cx="2857500" cy="1895475"/>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C:\Documents and Settings\user\Desktop\Kuz-Mağarası-300x19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321563">
            <a:off x="3332717" y="2443573"/>
            <a:ext cx="2857500" cy="1885950"/>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C:\Documents and Settings\user\Desktop\Men-Tapınağı-300x2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419074">
            <a:off x="6024396" y="425496"/>
            <a:ext cx="28575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49" name="Picture 9" descr="C:\Documents and Settings\user\Desktop\Eğirdir-Kalesi-300x15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643607">
            <a:off x="118619" y="2708921"/>
            <a:ext cx="2857500" cy="1495425"/>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C:\Documents and Settings\user\Desktop\Kızıldağ-Milli-Parkı-300x196.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0295" y="4786186"/>
            <a:ext cx="2857500" cy="1866900"/>
          </a:xfrm>
          <a:prstGeom prst="rect">
            <a:avLst/>
          </a:prstGeom>
          <a:noFill/>
          <a:extLst>
            <a:ext uri="{909E8E84-426E-40DD-AFC4-6F175D3DCCD1}">
              <a14:hiddenFill xmlns:a14="http://schemas.microsoft.com/office/drawing/2010/main">
                <a:solidFill>
                  <a:srgbClr val="FFFFFF"/>
                </a:solidFill>
              </a14:hiddenFill>
            </a:ext>
          </a:extLst>
        </p:spPr>
      </p:pic>
      <p:pic>
        <p:nvPicPr>
          <p:cNvPr id="10251" name="Picture 11" descr="C:\Documents and Settings\user\Desktop\Karacaören-Baraj-Gölü-300x225.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342516">
            <a:off x="511435" y="4348864"/>
            <a:ext cx="28575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252" name="Picture 12" descr="C:\Documents and Settings\user\Desktop\Milas-Mesire-Yeri-300x189.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90900" y="188640"/>
            <a:ext cx="2857500" cy="180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02589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2492896"/>
            <a:ext cx="8229600" cy="4164307"/>
          </a:xfrm>
        </p:spPr>
        <p:txBody>
          <a:bodyPr>
            <a:normAutofit fontScale="92500"/>
          </a:bodyPr>
          <a:lstStyle/>
          <a:p>
            <a:pPr marL="0" indent="0" algn="ctr">
              <a:buNone/>
            </a:pPr>
            <a:r>
              <a:rPr lang="tr-TR" b="1" dirty="0" smtClean="0">
                <a:latin typeface="Times New Roman" pitchFamily="18" charset="0"/>
                <a:cs typeface="Times New Roman" pitchFamily="18" charset="0"/>
              </a:rPr>
              <a:t>MEMBERSHIPS/AFFILIATIONS</a:t>
            </a:r>
          </a:p>
          <a:p>
            <a:pPr algn="just"/>
            <a:r>
              <a:rPr lang="tr-TR" sz="2400" b="1" dirty="0" err="1" smtClean="0">
                <a:latin typeface="Times New Roman" pitchFamily="18" charset="0"/>
                <a:cs typeface="Times New Roman" pitchFamily="18" charset="0"/>
              </a:rPr>
              <a:t>The</a:t>
            </a:r>
            <a:r>
              <a:rPr lang="tr-TR" sz="2400" b="1" dirty="0" smtClean="0">
                <a:latin typeface="Times New Roman" pitchFamily="18" charset="0"/>
                <a:cs typeface="Times New Roman" pitchFamily="18" charset="0"/>
              </a:rPr>
              <a:t> </a:t>
            </a:r>
            <a:r>
              <a:rPr lang="tr-TR" sz="2400" b="1" dirty="0">
                <a:latin typeface="Times New Roman" pitchFamily="18" charset="0"/>
                <a:cs typeface="Times New Roman" pitchFamily="18" charset="0"/>
              </a:rPr>
              <a:t>ENIC Network </a:t>
            </a:r>
            <a:r>
              <a:rPr lang="tr-TR" sz="2400" dirty="0">
                <a:latin typeface="Times New Roman" pitchFamily="18" charset="0"/>
                <a:cs typeface="Times New Roman" pitchFamily="18" charset="0"/>
              </a:rPr>
              <a:t>(</a:t>
            </a:r>
            <a:r>
              <a:rPr lang="tr-TR" sz="2400" dirty="0" err="1">
                <a:latin typeface="Times New Roman" pitchFamily="18" charset="0"/>
                <a:cs typeface="Times New Roman" pitchFamily="18" charset="0"/>
              </a:rPr>
              <a:t>European</a:t>
            </a:r>
            <a:r>
              <a:rPr lang="tr-TR" sz="2400" dirty="0">
                <a:latin typeface="Times New Roman" pitchFamily="18" charset="0"/>
                <a:cs typeface="Times New Roman" pitchFamily="18" charset="0"/>
              </a:rPr>
              <a:t> Network of Information </a:t>
            </a:r>
            <a:r>
              <a:rPr lang="tr-TR" sz="2400" dirty="0" err="1">
                <a:latin typeface="Times New Roman" pitchFamily="18" charset="0"/>
                <a:cs typeface="Times New Roman" pitchFamily="18" charset="0"/>
              </a:rPr>
              <a:t>Centres</a:t>
            </a:r>
            <a:r>
              <a:rPr lang="tr-TR" sz="2400" dirty="0" smtClean="0">
                <a:latin typeface="Times New Roman" pitchFamily="18" charset="0"/>
                <a:cs typeface="Times New Roman" pitchFamily="18" charset="0"/>
              </a:rPr>
              <a:t>)</a:t>
            </a:r>
          </a:p>
          <a:p>
            <a:pPr algn="just"/>
            <a:r>
              <a:rPr lang="tr-TR" sz="2400" b="1" dirty="0" err="1" smtClean="0">
                <a:latin typeface="Times New Roman" pitchFamily="18" charset="0"/>
                <a:cs typeface="Times New Roman" pitchFamily="18" charset="0"/>
              </a:rPr>
              <a:t>The</a:t>
            </a:r>
            <a:r>
              <a:rPr lang="tr-TR" sz="2400" b="1" dirty="0" smtClean="0">
                <a:latin typeface="Times New Roman" pitchFamily="18" charset="0"/>
                <a:cs typeface="Times New Roman" pitchFamily="18" charset="0"/>
              </a:rPr>
              <a:t> </a:t>
            </a:r>
            <a:r>
              <a:rPr lang="tr-TR" sz="2400" b="1" dirty="0">
                <a:latin typeface="Times New Roman" pitchFamily="18" charset="0"/>
                <a:cs typeface="Times New Roman" pitchFamily="18" charset="0"/>
              </a:rPr>
              <a:t>NARIC Network </a:t>
            </a:r>
            <a:r>
              <a:rPr lang="tr-TR" sz="2400" dirty="0">
                <a:latin typeface="Times New Roman" pitchFamily="18" charset="0"/>
                <a:cs typeface="Times New Roman" pitchFamily="18" charset="0"/>
              </a:rPr>
              <a:t>(</a:t>
            </a:r>
            <a:r>
              <a:rPr lang="tr-TR" sz="2400" dirty="0" err="1">
                <a:latin typeface="Times New Roman" pitchFamily="18" charset="0"/>
                <a:cs typeface="Times New Roman" pitchFamily="18" charset="0"/>
              </a:rPr>
              <a:t>National</a:t>
            </a:r>
            <a:r>
              <a:rPr lang="tr-TR" sz="2400" dirty="0">
                <a:latin typeface="Times New Roman" pitchFamily="18" charset="0"/>
                <a:cs typeface="Times New Roman" pitchFamily="18" charset="0"/>
              </a:rPr>
              <a:t> </a:t>
            </a:r>
            <a:r>
              <a:rPr lang="tr-TR" sz="2400" dirty="0" err="1">
                <a:latin typeface="Times New Roman" pitchFamily="18" charset="0"/>
                <a:cs typeface="Times New Roman" pitchFamily="18" charset="0"/>
              </a:rPr>
              <a:t>Academic</a:t>
            </a:r>
            <a:r>
              <a:rPr lang="tr-TR" sz="2400" dirty="0">
                <a:latin typeface="Times New Roman" pitchFamily="18" charset="0"/>
                <a:cs typeface="Times New Roman" pitchFamily="18" charset="0"/>
              </a:rPr>
              <a:t> </a:t>
            </a:r>
            <a:r>
              <a:rPr lang="tr-TR" sz="2400" dirty="0" err="1">
                <a:latin typeface="Times New Roman" pitchFamily="18" charset="0"/>
                <a:cs typeface="Times New Roman" pitchFamily="18" charset="0"/>
              </a:rPr>
              <a:t>Recognition</a:t>
            </a:r>
            <a:r>
              <a:rPr lang="tr-TR" sz="2400" dirty="0">
                <a:latin typeface="Times New Roman" pitchFamily="18" charset="0"/>
                <a:cs typeface="Times New Roman" pitchFamily="18" charset="0"/>
              </a:rPr>
              <a:t> Information </a:t>
            </a:r>
            <a:r>
              <a:rPr lang="tr-TR" sz="2400" dirty="0" err="1">
                <a:latin typeface="Times New Roman" pitchFamily="18" charset="0"/>
                <a:cs typeface="Times New Roman" pitchFamily="18" charset="0"/>
              </a:rPr>
              <a:t>Centres</a:t>
            </a:r>
            <a:r>
              <a:rPr lang="tr-TR" sz="2400" dirty="0" smtClean="0">
                <a:latin typeface="Times New Roman" pitchFamily="18" charset="0"/>
                <a:cs typeface="Times New Roman" pitchFamily="18" charset="0"/>
              </a:rPr>
              <a:t>)</a:t>
            </a:r>
          </a:p>
          <a:p>
            <a:pPr algn="just"/>
            <a:r>
              <a:rPr lang="tr-TR" sz="2400" b="1" dirty="0" smtClean="0">
                <a:latin typeface="Times New Roman" pitchFamily="18" charset="0"/>
                <a:cs typeface="Times New Roman" pitchFamily="18" charset="0"/>
              </a:rPr>
              <a:t>Bologna </a:t>
            </a:r>
            <a:r>
              <a:rPr lang="tr-TR" sz="2400" b="1" dirty="0" err="1">
                <a:latin typeface="Times New Roman" pitchFamily="18" charset="0"/>
                <a:cs typeface="Times New Roman" pitchFamily="18" charset="0"/>
              </a:rPr>
              <a:t>Process</a:t>
            </a:r>
            <a:r>
              <a:rPr lang="tr-TR" sz="2400" b="1" dirty="0">
                <a:latin typeface="Times New Roman" pitchFamily="18" charset="0"/>
                <a:cs typeface="Times New Roman" pitchFamily="18" charset="0"/>
              </a:rPr>
              <a:t> </a:t>
            </a:r>
            <a:r>
              <a:rPr lang="tr-TR" sz="2400" b="1" dirty="0" err="1">
                <a:latin typeface="Times New Roman" pitchFamily="18" charset="0"/>
                <a:cs typeface="Times New Roman" pitchFamily="18" charset="0"/>
              </a:rPr>
              <a:t>and</a:t>
            </a:r>
            <a:r>
              <a:rPr lang="tr-TR" sz="2400" b="1" dirty="0">
                <a:latin typeface="Times New Roman" pitchFamily="18" charset="0"/>
                <a:cs typeface="Times New Roman" pitchFamily="18" charset="0"/>
              </a:rPr>
              <a:t> </a:t>
            </a:r>
            <a:r>
              <a:rPr lang="tr-TR" sz="2400" b="1" dirty="0" err="1">
                <a:latin typeface="Times New Roman" pitchFamily="18" charset="0"/>
                <a:cs typeface="Times New Roman" pitchFamily="18" charset="0"/>
              </a:rPr>
              <a:t>European</a:t>
            </a:r>
            <a:r>
              <a:rPr lang="tr-TR" sz="2400" b="1" dirty="0">
                <a:latin typeface="Times New Roman" pitchFamily="18" charset="0"/>
                <a:cs typeface="Times New Roman" pitchFamily="18" charset="0"/>
              </a:rPr>
              <a:t> </a:t>
            </a:r>
            <a:r>
              <a:rPr lang="tr-TR" sz="2400" b="1" dirty="0" err="1">
                <a:latin typeface="Times New Roman" pitchFamily="18" charset="0"/>
                <a:cs typeface="Times New Roman" pitchFamily="18" charset="0"/>
              </a:rPr>
              <a:t>Higher</a:t>
            </a:r>
            <a:r>
              <a:rPr lang="tr-TR" sz="2400" b="1" dirty="0">
                <a:latin typeface="Times New Roman" pitchFamily="18" charset="0"/>
                <a:cs typeface="Times New Roman" pitchFamily="18" charset="0"/>
              </a:rPr>
              <a:t> </a:t>
            </a:r>
            <a:r>
              <a:rPr lang="tr-TR" sz="2400" b="1" dirty="0" err="1">
                <a:latin typeface="Times New Roman" pitchFamily="18" charset="0"/>
                <a:cs typeface="Times New Roman" pitchFamily="18" charset="0"/>
              </a:rPr>
              <a:t>Education</a:t>
            </a:r>
            <a:r>
              <a:rPr lang="tr-TR" sz="2400" b="1" dirty="0">
                <a:latin typeface="Times New Roman" pitchFamily="18" charset="0"/>
                <a:cs typeface="Times New Roman" pitchFamily="18" charset="0"/>
              </a:rPr>
              <a:t> </a:t>
            </a:r>
            <a:r>
              <a:rPr lang="tr-TR" sz="2400" b="1" dirty="0" err="1" smtClean="0">
                <a:latin typeface="Times New Roman" pitchFamily="18" charset="0"/>
                <a:cs typeface="Times New Roman" pitchFamily="18" charset="0"/>
              </a:rPr>
              <a:t>Area</a:t>
            </a:r>
            <a:endParaRPr lang="tr-TR" sz="2400" b="1" dirty="0" smtClean="0">
              <a:latin typeface="Times New Roman" pitchFamily="18" charset="0"/>
              <a:cs typeface="Times New Roman" pitchFamily="18" charset="0"/>
            </a:endParaRPr>
          </a:p>
          <a:p>
            <a:pPr algn="just"/>
            <a:r>
              <a:rPr lang="tr-TR" sz="2400" b="1" dirty="0" err="1" smtClean="0">
                <a:latin typeface="Times New Roman" pitchFamily="18" charset="0"/>
                <a:cs typeface="Times New Roman" pitchFamily="18" charset="0"/>
              </a:rPr>
              <a:t>The</a:t>
            </a:r>
            <a:r>
              <a:rPr lang="tr-TR" sz="2400" b="1" dirty="0" smtClean="0">
                <a:latin typeface="Times New Roman" pitchFamily="18" charset="0"/>
                <a:cs typeface="Times New Roman" pitchFamily="18" charset="0"/>
              </a:rPr>
              <a:t> </a:t>
            </a:r>
            <a:r>
              <a:rPr lang="tr-TR" sz="2400" b="1" dirty="0" err="1">
                <a:latin typeface="Times New Roman" pitchFamily="18" charset="0"/>
                <a:cs typeface="Times New Roman" pitchFamily="18" charset="0"/>
              </a:rPr>
              <a:t>Magna</a:t>
            </a:r>
            <a:r>
              <a:rPr lang="tr-TR" sz="2400" b="1" dirty="0">
                <a:latin typeface="Times New Roman" pitchFamily="18" charset="0"/>
                <a:cs typeface="Times New Roman" pitchFamily="18" charset="0"/>
              </a:rPr>
              <a:t> </a:t>
            </a:r>
            <a:r>
              <a:rPr lang="tr-TR" sz="2400" b="1" dirty="0" err="1">
                <a:latin typeface="Times New Roman" pitchFamily="18" charset="0"/>
                <a:cs typeface="Times New Roman" pitchFamily="18" charset="0"/>
              </a:rPr>
              <a:t>Charta</a:t>
            </a:r>
            <a:r>
              <a:rPr lang="tr-TR" sz="2400" b="1" dirty="0">
                <a:latin typeface="Times New Roman" pitchFamily="18" charset="0"/>
                <a:cs typeface="Times New Roman" pitchFamily="18" charset="0"/>
              </a:rPr>
              <a:t> </a:t>
            </a:r>
            <a:r>
              <a:rPr lang="tr-TR" sz="2400" b="1" dirty="0" err="1" smtClean="0">
                <a:latin typeface="Times New Roman" pitchFamily="18" charset="0"/>
                <a:cs typeface="Times New Roman" pitchFamily="18" charset="0"/>
              </a:rPr>
              <a:t>Universitatum</a:t>
            </a:r>
            <a:endParaRPr lang="tr-TR" sz="2400" b="1" dirty="0" smtClean="0">
              <a:latin typeface="Times New Roman" pitchFamily="18" charset="0"/>
              <a:cs typeface="Times New Roman" pitchFamily="18" charset="0"/>
            </a:endParaRPr>
          </a:p>
          <a:p>
            <a:pPr algn="just"/>
            <a:r>
              <a:rPr lang="tr-TR" sz="2400" b="1" dirty="0" err="1" smtClean="0">
                <a:latin typeface="Times New Roman" pitchFamily="18" charset="0"/>
                <a:cs typeface="Times New Roman" pitchFamily="18" charset="0"/>
              </a:rPr>
              <a:t>Erasmus</a:t>
            </a:r>
            <a:r>
              <a:rPr lang="tr-TR" sz="2400" b="1" dirty="0" smtClean="0">
                <a:latin typeface="Times New Roman" pitchFamily="18" charset="0"/>
                <a:cs typeface="Times New Roman" pitchFamily="18" charset="0"/>
              </a:rPr>
              <a:t> </a:t>
            </a:r>
            <a:r>
              <a:rPr lang="tr-TR" sz="2400" b="1" dirty="0" err="1">
                <a:latin typeface="Times New Roman" pitchFamily="18" charset="0"/>
                <a:cs typeface="Times New Roman" pitchFamily="18" charset="0"/>
              </a:rPr>
              <a:t>Student</a:t>
            </a:r>
            <a:r>
              <a:rPr lang="tr-TR" sz="2400" b="1" dirty="0">
                <a:latin typeface="Times New Roman" pitchFamily="18" charset="0"/>
                <a:cs typeface="Times New Roman" pitchFamily="18" charset="0"/>
              </a:rPr>
              <a:t> Network </a:t>
            </a:r>
            <a:r>
              <a:rPr lang="tr-TR" sz="2400" dirty="0">
                <a:latin typeface="Times New Roman" pitchFamily="18" charset="0"/>
                <a:cs typeface="Times New Roman" pitchFamily="18" charset="0"/>
              </a:rPr>
              <a:t>(ESN</a:t>
            </a:r>
            <a:r>
              <a:rPr lang="tr-TR" sz="2400" dirty="0" smtClean="0">
                <a:latin typeface="Times New Roman" pitchFamily="18" charset="0"/>
                <a:cs typeface="Times New Roman" pitchFamily="18" charset="0"/>
              </a:rPr>
              <a:t>)</a:t>
            </a:r>
          </a:p>
          <a:p>
            <a:pPr algn="just"/>
            <a:r>
              <a:rPr lang="tr-TR" sz="2400" b="1" dirty="0" err="1" smtClean="0">
                <a:latin typeface="Times New Roman" pitchFamily="18" charset="0"/>
                <a:cs typeface="Times New Roman" pitchFamily="18" charset="0"/>
              </a:rPr>
              <a:t>European</a:t>
            </a:r>
            <a:r>
              <a:rPr lang="tr-TR" sz="2400" b="1" dirty="0" smtClean="0">
                <a:latin typeface="Times New Roman" pitchFamily="18" charset="0"/>
                <a:cs typeface="Times New Roman" pitchFamily="18" charset="0"/>
              </a:rPr>
              <a:t> </a:t>
            </a:r>
            <a:r>
              <a:rPr lang="tr-TR" sz="2400" b="1" dirty="0" err="1">
                <a:latin typeface="Times New Roman" pitchFamily="18" charset="0"/>
                <a:cs typeface="Times New Roman" pitchFamily="18" charset="0"/>
              </a:rPr>
              <a:t>University</a:t>
            </a:r>
            <a:r>
              <a:rPr lang="tr-TR" sz="2400" b="1" dirty="0">
                <a:latin typeface="Times New Roman" pitchFamily="18" charset="0"/>
                <a:cs typeface="Times New Roman" pitchFamily="18" charset="0"/>
              </a:rPr>
              <a:t> </a:t>
            </a:r>
            <a:r>
              <a:rPr lang="tr-TR" sz="2400" b="1" dirty="0" err="1">
                <a:latin typeface="Times New Roman" pitchFamily="18" charset="0"/>
                <a:cs typeface="Times New Roman" pitchFamily="18" charset="0"/>
              </a:rPr>
              <a:t>Association</a:t>
            </a:r>
            <a:r>
              <a:rPr lang="tr-TR" sz="2400" b="1" dirty="0">
                <a:latin typeface="Times New Roman" pitchFamily="18" charset="0"/>
                <a:cs typeface="Times New Roman" pitchFamily="18" charset="0"/>
              </a:rPr>
              <a:t> </a:t>
            </a:r>
            <a:r>
              <a:rPr lang="tr-TR" sz="2400" dirty="0">
                <a:latin typeface="Times New Roman" pitchFamily="18" charset="0"/>
                <a:cs typeface="Times New Roman" pitchFamily="18" charset="0"/>
              </a:rPr>
              <a:t>(EUA</a:t>
            </a:r>
            <a:r>
              <a:rPr lang="tr-TR" sz="2400" dirty="0" smtClean="0">
                <a:latin typeface="Times New Roman" pitchFamily="18" charset="0"/>
                <a:cs typeface="Times New Roman" pitchFamily="18" charset="0"/>
              </a:rPr>
              <a:t>)</a:t>
            </a:r>
          </a:p>
          <a:p>
            <a:pPr algn="just"/>
            <a:r>
              <a:rPr lang="tr-TR" sz="2400" b="1" dirty="0" err="1" smtClean="0">
                <a:latin typeface="Times New Roman" pitchFamily="18" charset="0"/>
                <a:cs typeface="Times New Roman" pitchFamily="18" charset="0"/>
              </a:rPr>
              <a:t>European</a:t>
            </a:r>
            <a:r>
              <a:rPr lang="tr-TR" sz="2400" b="1" dirty="0" smtClean="0">
                <a:latin typeface="Times New Roman" pitchFamily="18" charset="0"/>
                <a:cs typeface="Times New Roman" pitchFamily="18" charset="0"/>
              </a:rPr>
              <a:t> </a:t>
            </a:r>
            <a:r>
              <a:rPr lang="tr-TR" sz="2400" b="1" dirty="0" err="1">
                <a:latin typeface="Times New Roman" pitchFamily="18" charset="0"/>
                <a:cs typeface="Times New Roman" pitchFamily="18" charset="0"/>
              </a:rPr>
              <a:t>Association</a:t>
            </a:r>
            <a:r>
              <a:rPr lang="tr-TR" sz="2400" b="1" dirty="0">
                <a:latin typeface="Times New Roman" pitchFamily="18" charset="0"/>
                <a:cs typeface="Times New Roman" pitchFamily="18" charset="0"/>
              </a:rPr>
              <a:t> </a:t>
            </a:r>
            <a:r>
              <a:rPr lang="tr-TR" sz="2400" b="1" dirty="0" err="1">
                <a:latin typeface="Times New Roman" pitchFamily="18" charset="0"/>
                <a:cs typeface="Times New Roman" pitchFamily="18" charset="0"/>
              </a:rPr>
              <a:t>for</a:t>
            </a:r>
            <a:r>
              <a:rPr lang="tr-TR" sz="2400" b="1" dirty="0">
                <a:latin typeface="Times New Roman" pitchFamily="18" charset="0"/>
                <a:cs typeface="Times New Roman" pitchFamily="18" charset="0"/>
              </a:rPr>
              <a:t> International </a:t>
            </a:r>
            <a:r>
              <a:rPr lang="tr-TR" sz="2400" b="1" dirty="0" err="1">
                <a:latin typeface="Times New Roman" pitchFamily="18" charset="0"/>
                <a:cs typeface="Times New Roman" pitchFamily="18" charset="0"/>
              </a:rPr>
              <a:t>Education</a:t>
            </a:r>
            <a:r>
              <a:rPr lang="tr-TR" sz="2400" dirty="0">
                <a:latin typeface="Times New Roman" pitchFamily="18" charset="0"/>
                <a:cs typeface="Times New Roman" pitchFamily="18" charset="0"/>
              </a:rPr>
              <a:t> (EAIE</a:t>
            </a:r>
            <a:r>
              <a:rPr lang="tr-TR" sz="2400" dirty="0" smtClean="0">
                <a:latin typeface="Times New Roman" pitchFamily="18" charset="0"/>
                <a:cs typeface="Times New Roman" pitchFamily="18" charset="0"/>
              </a:rPr>
              <a:t>)</a:t>
            </a:r>
          </a:p>
          <a:p>
            <a:pPr algn="just"/>
            <a:r>
              <a:rPr lang="tr-TR" sz="2400" b="1" dirty="0" err="1" smtClean="0">
                <a:latin typeface="Times New Roman" pitchFamily="18" charset="0"/>
                <a:cs typeface="Times New Roman" pitchFamily="18" charset="0"/>
              </a:rPr>
              <a:t>The</a:t>
            </a:r>
            <a:r>
              <a:rPr lang="tr-TR" sz="2400" b="1" dirty="0" smtClean="0">
                <a:latin typeface="Times New Roman" pitchFamily="18" charset="0"/>
                <a:cs typeface="Times New Roman" pitchFamily="18" charset="0"/>
              </a:rPr>
              <a:t> </a:t>
            </a:r>
            <a:r>
              <a:rPr lang="tr-TR" sz="2400" b="1" dirty="0">
                <a:latin typeface="Times New Roman" pitchFamily="18" charset="0"/>
                <a:cs typeface="Times New Roman" pitchFamily="18" charset="0"/>
              </a:rPr>
              <a:t>International </a:t>
            </a:r>
            <a:r>
              <a:rPr lang="tr-TR" sz="2400" b="1" dirty="0" err="1">
                <a:latin typeface="Times New Roman" pitchFamily="18" charset="0"/>
                <a:cs typeface="Times New Roman" pitchFamily="18" charset="0"/>
              </a:rPr>
              <a:t>Association</a:t>
            </a:r>
            <a:r>
              <a:rPr lang="tr-TR" sz="2400" b="1" dirty="0">
                <a:latin typeface="Times New Roman" pitchFamily="18" charset="0"/>
                <a:cs typeface="Times New Roman" pitchFamily="18" charset="0"/>
              </a:rPr>
              <a:t> of </a:t>
            </a:r>
            <a:r>
              <a:rPr lang="tr-TR" sz="2400" b="1" dirty="0" err="1">
                <a:latin typeface="Times New Roman" pitchFamily="18" charset="0"/>
                <a:cs typeface="Times New Roman" pitchFamily="18" charset="0"/>
              </a:rPr>
              <a:t>Universities</a:t>
            </a:r>
            <a:r>
              <a:rPr lang="tr-TR" sz="2400" dirty="0">
                <a:latin typeface="Times New Roman" pitchFamily="18" charset="0"/>
                <a:cs typeface="Times New Roman" pitchFamily="18" charset="0"/>
              </a:rPr>
              <a:t> (IAU)</a:t>
            </a:r>
          </a:p>
        </p:txBody>
      </p:sp>
      <p:pic>
        <p:nvPicPr>
          <p:cNvPr id="2051" name="Picture 3" descr="C:\Documents and Settings\user\Desktop\Yeni Klasör\benim.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916" y="169863"/>
            <a:ext cx="3418855" cy="22157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Documents and Settings\user\Desktop\Yeni Klasör\benim.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169861"/>
            <a:ext cx="3418855" cy="2215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06471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çerik Yer Tutucusu 10"/>
          <p:cNvSpPr>
            <a:spLocks noGrp="1"/>
          </p:cNvSpPr>
          <p:nvPr>
            <p:ph sz="quarter" idx="4294967295"/>
          </p:nvPr>
        </p:nvSpPr>
        <p:spPr>
          <a:xfrm>
            <a:off x="5102225" y="2708275"/>
            <a:ext cx="4041775" cy="3808413"/>
          </a:xfrm>
        </p:spPr>
        <p:txBody>
          <a:bodyPr>
            <a:normAutofit/>
          </a:bodyPr>
          <a:lstStyle/>
          <a:p>
            <a:pPr marL="0" indent="0">
              <a:buNone/>
            </a:pPr>
            <a:endParaRPr lang="tr-TR" sz="1600" b="1" i="1" dirty="0" smtClean="0">
              <a:latin typeface="Times New Roman" pitchFamily="18" charset="0"/>
              <a:cs typeface="Times New Roman" pitchFamily="18" charset="0"/>
            </a:endParaRPr>
          </a:p>
          <a:p>
            <a:pPr marL="0" indent="0">
              <a:buNone/>
            </a:pPr>
            <a:r>
              <a:rPr lang="it-IT" sz="1600" b="1" dirty="0" smtClean="0">
                <a:latin typeface="Times New Roman" pitchFamily="18" charset="0"/>
                <a:cs typeface="Times New Roman" pitchFamily="18" charset="0"/>
              </a:rPr>
              <a:t>MEVLANA</a:t>
            </a:r>
            <a:endParaRPr lang="it-IT" sz="1600" dirty="0">
              <a:latin typeface="Times New Roman" pitchFamily="18" charset="0"/>
              <a:cs typeface="Times New Roman" pitchFamily="18" charset="0"/>
            </a:endParaRPr>
          </a:p>
          <a:p>
            <a:pPr marL="0" indent="0">
              <a:buNone/>
            </a:pPr>
            <a:r>
              <a:rPr lang="it-IT" sz="1600" dirty="0" smtClean="0">
                <a:latin typeface="Times New Roman" pitchFamily="18" charset="0"/>
                <a:cs typeface="Times New Roman" pitchFamily="18" charset="0"/>
              </a:rPr>
              <a:t>Telefon</a:t>
            </a:r>
            <a:r>
              <a:rPr lang="it-IT" sz="1600" dirty="0">
                <a:latin typeface="Times New Roman" pitchFamily="18" charset="0"/>
                <a:cs typeface="Times New Roman" pitchFamily="18" charset="0"/>
              </a:rPr>
              <a:t>: +90-246 211 </a:t>
            </a:r>
            <a:r>
              <a:rPr lang="it-IT" sz="1600" b="1" dirty="0">
                <a:latin typeface="Times New Roman" pitchFamily="18" charset="0"/>
                <a:cs typeface="Times New Roman" pitchFamily="18" charset="0"/>
              </a:rPr>
              <a:t>8276 </a:t>
            </a:r>
            <a:r>
              <a:rPr lang="it-IT" sz="1600" dirty="0">
                <a:latin typeface="Times New Roman" pitchFamily="18" charset="0"/>
                <a:cs typeface="Times New Roman" pitchFamily="18" charset="0"/>
              </a:rPr>
              <a:t>/ </a:t>
            </a:r>
            <a:r>
              <a:rPr lang="it-IT" sz="1600" b="1" dirty="0">
                <a:latin typeface="Times New Roman" pitchFamily="18" charset="0"/>
                <a:cs typeface="Times New Roman" pitchFamily="18" charset="0"/>
              </a:rPr>
              <a:t>8277 </a:t>
            </a:r>
            <a:r>
              <a:rPr lang="it-IT" sz="1600" dirty="0">
                <a:latin typeface="Times New Roman" pitchFamily="18" charset="0"/>
                <a:cs typeface="Times New Roman" pitchFamily="18" charset="0"/>
              </a:rPr>
              <a:t>/ </a:t>
            </a:r>
            <a:r>
              <a:rPr lang="it-IT" sz="1600" b="1" dirty="0">
                <a:latin typeface="Times New Roman" pitchFamily="18" charset="0"/>
                <a:cs typeface="Times New Roman" pitchFamily="18" charset="0"/>
              </a:rPr>
              <a:t>8278</a:t>
            </a:r>
            <a:endParaRPr lang="it-IT" sz="1600" dirty="0">
              <a:latin typeface="Times New Roman" pitchFamily="18" charset="0"/>
              <a:cs typeface="Times New Roman" pitchFamily="18" charset="0"/>
            </a:endParaRPr>
          </a:p>
          <a:p>
            <a:pPr marL="0" indent="0">
              <a:buNone/>
            </a:pPr>
            <a:r>
              <a:rPr lang="it-IT" sz="1600" dirty="0" smtClean="0">
                <a:latin typeface="Times New Roman" pitchFamily="18" charset="0"/>
                <a:cs typeface="Times New Roman" pitchFamily="18" charset="0"/>
              </a:rPr>
              <a:t>Faks</a:t>
            </a:r>
            <a:r>
              <a:rPr lang="it-IT" sz="1600" dirty="0">
                <a:latin typeface="Times New Roman" pitchFamily="18" charset="0"/>
                <a:cs typeface="Times New Roman" pitchFamily="18" charset="0"/>
              </a:rPr>
              <a:t>:     +90-246 211 8279</a:t>
            </a:r>
          </a:p>
          <a:p>
            <a:pPr marL="0" indent="0">
              <a:buNone/>
            </a:pPr>
            <a:r>
              <a:rPr lang="it-IT" sz="1600" dirty="0" smtClean="0">
                <a:latin typeface="Times New Roman" pitchFamily="18" charset="0"/>
                <a:cs typeface="Times New Roman" pitchFamily="18" charset="0"/>
              </a:rPr>
              <a:t>E-posta</a:t>
            </a:r>
            <a:r>
              <a:rPr lang="it-IT" sz="1600" dirty="0">
                <a:latin typeface="Times New Roman" pitchFamily="18" charset="0"/>
                <a:cs typeface="Times New Roman" pitchFamily="18" charset="0"/>
              </a:rPr>
              <a:t>: </a:t>
            </a:r>
            <a:r>
              <a:rPr lang="it-IT" sz="1600" dirty="0" smtClean="0">
                <a:latin typeface="Times New Roman" pitchFamily="18" charset="0"/>
                <a:cs typeface="Times New Roman" pitchFamily="18" charset="0"/>
                <a:hlinkClick r:id="rId2"/>
              </a:rPr>
              <a:t>mevlana@sdu.edu.tr</a:t>
            </a:r>
            <a:endParaRPr lang="tr-TR" sz="1600" dirty="0">
              <a:latin typeface="Times New Roman" pitchFamily="18" charset="0"/>
              <a:cs typeface="Times New Roman" pitchFamily="18" charset="0"/>
            </a:endParaRPr>
          </a:p>
          <a:p>
            <a:pPr marL="0" indent="0">
              <a:buNone/>
            </a:pPr>
            <a:r>
              <a:rPr lang="it-IT" sz="1600" b="1" dirty="0" smtClean="0">
                <a:latin typeface="Times New Roman" pitchFamily="18" charset="0"/>
                <a:cs typeface="Times New Roman" pitchFamily="18" charset="0"/>
              </a:rPr>
              <a:t>FARABİ</a:t>
            </a:r>
            <a:endParaRPr lang="tr-TR" sz="1600" dirty="0">
              <a:latin typeface="Times New Roman" pitchFamily="18" charset="0"/>
              <a:cs typeface="Times New Roman" pitchFamily="18" charset="0"/>
            </a:endParaRPr>
          </a:p>
          <a:p>
            <a:pPr marL="0" indent="0">
              <a:buNone/>
            </a:pPr>
            <a:r>
              <a:rPr lang="it-IT" sz="1600" dirty="0" smtClean="0">
                <a:latin typeface="Times New Roman" pitchFamily="18" charset="0"/>
                <a:cs typeface="Times New Roman" pitchFamily="18" charset="0"/>
              </a:rPr>
              <a:t>Telefon</a:t>
            </a:r>
            <a:r>
              <a:rPr lang="it-IT" sz="1600" dirty="0">
                <a:latin typeface="Times New Roman" pitchFamily="18" charset="0"/>
                <a:cs typeface="Times New Roman" pitchFamily="18" charset="0"/>
              </a:rPr>
              <a:t>: +90-246 211 </a:t>
            </a:r>
            <a:r>
              <a:rPr lang="it-IT" sz="1600" b="1" dirty="0">
                <a:latin typeface="Times New Roman" pitchFamily="18" charset="0"/>
                <a:cs typeface="Times New Roman" pitchFamily="18" charset="0"/>
              </a:rPr>
              <a:t>8093 </a:t>
            </a:r>
            <a:r>
              <a:rPr lang="it-IT" sz="1600" dirty="0">
                <a:latin typeface="Times New Roman" pitchFamily="18" charset="0"/>
                <a:cs typeface="Times New Roman" pitchFamily="18" charset="0"/>
              </a:rPr>
              <a:t>/ </a:t>
            </a:r>
            <a:r>
              <a:rPr lang="it-IT" sz="1600" b="1" dirty="0">
                <a:latin typeface="Times New Roman" pitchFamily="18" charset="0"/>
                <a:cs typeface="Times New Roman" pitchFamily="18" charset="0"/>
              </a:rPr>
              <a:t>8094 </a:t>
            </a:r>
            <a:r>
              <a:rPr lang="it-IT" sz="1600" dirty="0">
                <a:latin typeface="Times New Roman" pitchFamily="18" charset="0"/>
                <a:cs typeface="Times New Roman" pitchFamily="18" charset="0"/>
              </a:rPr>
              <a:t>/ </a:t>
            </a:r>
            <a:r>
              <a:rPr lang="it-IT" sz="1600" b="1" dirty="0" smtClean="0">
                <a:latin typeface="Times New Roman" pitchFamily="18" charset="0"/>
                <a:cs typeface="Times New Roman" pitchFamily="18" charset="0"/>
              </a:rPr>
              <a:t>8096</a:t>
            </a:r>
            <a:r>
              <a:rPr lang="it-IT" sz="1600" dirty="0" smtClean="0">
                <a:latin typeface="Times New Roman" pitchFamily="18" charset="0"/>
                <a:cs typeface="Times New Roman" pitchFamily="18" charset="0"/>
              </a:rPr>
              <a:t> </a:t>
            </a:r>
            <a:r>
              <a:rPr lang="it-IT" sz="1600" dirty="0">
                <a:latin typeface="Times New Roman" pitchFamily="18" charset="0"/>
                <a:cs typeface="Times New Roman" pitchFamily="18" charset="0"/>
              </a:rPr>
              <a:t>Faks:     +90-246 211 8292</a:t>
            </a:r>
          </a:p>
          <a:p>
            <a:pPr marL="0" indent="0">
              <a:buNone/>
            </a:pPr>
            <a:r>
              <a:rPr lang="it-IT" sz="1600" dirty="0" smtClean="0">
                <a:latin typeface="Times New Roman" pitchFamily="18" charset="0"/>
                <a:cs typeface="Times New Roman" pitchFamily="18" charset="0"/>
              </a:rPr>
              <a:t>E-posta</a:t>
            </a:r>
            <a:r>
              <a:rPr lang="it-IT" sz="1600" dirty="0">
                <a:latin typeface="Times New Roman" pitchFamily="18" charset="0"/>
                <a:cs typeface="Times New Roman" pitchFamily="18" charset="0"/>
              </a:rPr>
              <a:t>: </a:t>
            </a:r>
            <a:r>
              <a:rPr lang="it-IT" sz="1600" dirty="0" smtClean="0">
                <a:latin typeface="Times New Roman" pitchFamily="18" charset="0"/>
                <a:cs typeface="Times New Roman" pitchFamily="18" charset="0"/>
                <a:hlinkClick r:id="rId3"/>
              </a:rPr>
              <a:t>farabi@sdu.edu.tr</a:t>
            </a:r>
            <a:r>
              <a:rPr lang="tr-TR" sz="1600" dirty="0" smtClean="0">
                <a:latin typeface="Times New Roman" pitchFamily="18" charset="0"/>
                <a:cs typeface="Times New Roman" pitchFamily="18" charset="0"/>
              </a:rPr>
              <a:t> </a:t>
            </a:r>
            <a:endParaRPr lang="it-IT" sz="1600" dirty="0">
              <a:latin typeface="Times New Roman" pitchFamily="18" charset="0"/>
              <a:cs typeface="Times New Roman" pitchFamily="18" charset="0"/>
            </a:endParaRPr>
          </a:p>
          <a:p>
            <a:pPr marL="0" indent="0">
              <a:buNone/>
            </a:pPr>
            <a:endParaRPr lang="tr-TR" sz="1600" dirty="0" smtClean="0">
              <a:latin typeface="Times New Roman" pitchFamily="18" charset="0"/>
              <a:cs typeface="Times New Roman" pitchFamily="18" charset="0"/>
            </a:endParaRPr>
          </a:p>
          <a:p>
            <a:pPr marL="0" indent="0">
              <a:buNone/>
            </a:pPr>
            <a:r>
              <a:rPr lang="tr-TR" sz="1600" b="1" dirty="0" smtClean="0">
                <a:latin typeface="Times New Roman" pitchFamily="18" charset="0"/>
                <a:cs typeface="Times New Roman" pitchFamily="18" charset="0"/>
              </a:rPr>
              <a:t>Ayrıntılı Bilgi </a:t>
            </a:r>
            <a:r>
              <a:rPr lang="tr-TR" sz="1600" b="1" dirty="0">
                <a:latin typeface="Times New Roman" pitchFamily="18" charset="0"/>
                <a:cs typeface="Times New Roman" pitchFamily="18" charset="0"/>
              </a:rPr>
              <a:t>için </a:t>
            </a:r>
            <a:r>
              <a:rPr lang="tr-TR" sz="1600" u="sng" dirty="0" smtClean="0">
                <a:latin typeface="Times New Roman" pitchFamily="18" charset="0"/>
                <a:cs typeface="Times New Roman" pitchFamily="18" charset="0"/>
              </a:rPr>
              <a:t>uluslararasi.sdu.edu.tr</a:t>
            </a:r>
          </a:p>
          <a:p>
            <a:pPr marL="0" indent="0">
              <a:buNone/>
            </a:pPr>
            <a:r>
              <a:rPr lang="tr-TR" sz="1600" b="1" dirty="0" smtClean="0">
                <a:latin typeface="Times New Roman" pitchFamily="18" charset="0"/>
                <a:cs typeface="Times New Roman" pitchFamily="18" charset="0"/>
              </a:rPr>
              <a:t>adresinden bize ulaşa bilirisiniz </a:t>
            </a:r>
            <a:endParaRPr lang="it-IT" sz="1600" b="1" dirty="0">
              <a:latin typeface="Times New Roman" pitchFamily="18" charset="0"/>
              <a:cs typeface="Times New Roman" pitchFamily="18" charset="0"/>
            </a:endParaRPr>
          </a:p>
        </p:txBody>
      </p:sp>
      <p:sp>
        <p:nvSpPr>
          <p:cNvPr id="3" name="İçerik Yer Tutucusu 2"/>
          <p:cNvSpPr>
            <a:spLocks noGrp="1"/>
          </p:cNvSpPr>
          <p:nvPr>
            <p:ph sz="half" idx="4294967295"/>
          </p:nvPr>
        </p:nvSpPr>
        <p:spPr>
          <a:xfrm>
            <a:off x="0" y="2492375"/>
            <a:ext cx="4151313" cy="3951288"/>
          </a:xfrm>
        </p:spPr>
        <p:txBody>
          <a:bodyPr>
            <a:normAutofit/>
          </a:bodyPr>
          <a:lstStyle/>
          <a:p>
            <a:pPr marL="0" indent="0" algn="just">
              <a:buNone/>
            </a:pPr>
            <a:r>
              <a:rPr lang="tr-TR" dirty="0" smtClean="0">
                <a:latin typeface="Times New Roman" pitchFamily="18" charset="0"/>
                <a:cs typeface="Times New Roman" pitchFamily="18" charset="0"/>
              </a:rPr>
              <a:t>İletişim Bilgileri</a:t>
            </a:r>
          </a:p>
          <a:p>
            <a:pPr marL="0" indent="0">
              <a:buNone/>
            </a:pPr>
            <a:r>
              <a:rPr lang="tr-TR" sz="1600" b="1" dirty="0" smtClean="0">
                <a:latin typeface="Times New Roman" pitchFamily="18" charset="0"/>
                <a:cs typeface="Times New Roman" pitchFamily="18" charset="0"/>
              </a:rPr>
              <a:t>DIŞ</a:t>
            </a:r>
            <a:r>
              <a:rPr lang="tr-TR" sz="1600" b="1" i="1" dirty="0" smtClean="0">
                <a:latin typeface="Times New Roman" pitchFamily="18" charset="0"/>
                <a:cs typeface="Times New Roman" pitchFamily="18" charset="0"/>
              </a:rPr>
              <a:t> </a:t>
            </a:r>
            <a:r>
              <a:rPr lang="tr-TR" sz="1600" b="1" dirty="0" smtClean="0">
                <a:latin typeface="Times New Roman" pitchFamily="18" charset="0"/>
                <a:cs typeface="Times New Roman" pitchFamily="18" charset="0"/>
              </a:rPr>
              <a:t>İLİŞKİLER</a:t>
            </a:r>
            <a:r>
              <a:rPr lang="tr-TR" sz="1600" b="1" i="1" dirty="0" smtClean="0">
                <a:latin typeface="Times New Roman" pitchFamily="18" charset="0"/>
                <a:cs typeface="Times New Roman" pitchFamily="18" charset="0"/>
              </a:rPr>
              <a:t> </a:t>
            </a:r>
            <a:r>
              <a:rPr lang="tr-TR" sz="1600" b="1" dirty="0" smtClean="0">
                <a:latin typeface="Times New Roman" pitchFamily="18" charset="0"/>
                <a:cs typeface="Times New Roman" pitchFamily="18" charset="0"/>
              </a:rPr>
              <a:t>KOORDİNATÖRLÜGÜ </a:t>
            </a:r>
            <a:endParaRPr lang="tr-TR" sz="1600" dirty="0" smtClean="0">
              <a:latin typeface="Times New Roman" pitchFamily="18" charset="0"/>
              <a:cs typeface="Times New Roman" pitchFamily="18" charset="0"/>
            </a:endParaRPr>
          </a:p>
          <a:p>
            <a:pPr marL="0" indent="0" algn="just">
              <a:buNone/>
            </a:pPr>
            <a:r>
              <a:rPr lang="tr-TR" sz="1600" dirty="0" smtClean="0">
                <a:latin typeface="Times New Roman" pitchFamily="18" charset="0"/>
                <a:cs typeface="Times New Roman" pitchFamily="18" charset="0"/>
              </a:rPr>
              <a:t>Telefon: +90-246 211 </a:t>
            </a:r>
            <a:r>
              <a:rPr lang="tr-TR" sz="1600" b="1" dirty="0" smtClean="0">
                <a:latin typeface="Times New Roman" pitchFamily="18" charset="0"/>
                <a:cs typeface="Times New Roman" pitchFamily="18" charset="0"/>
              </a:rPr>
              <a:t>8013 </a:t>
            </a:r>
            <a:r>
              <a:rPr lang="tr-TR" sz="1600" dirty="0" smtClean="0">
                <a:latin typeface="Times New Roman" pitchFamily="18" charset="0"/>
                <a:cs typeface="Times New Roman" pitchFamily="18" charset="0"/>
              </a:rPr>
              <a:t>/</a:t>
            </a:r>
            <a:r>
              <a:rPr lang="tr-TR" sz="1600" b="1" dirty="0" smtClean="0">
                <a:latin typeface="Times New Roman" pitchFamily="18" charset="0"/>
                <a:cs typeface="Times New Roman" pitchFamily="18" charset="0"/>
              </a:rPr>
              <a:t> 8066 </a:t>
            </a:r>
            <a:r>
              <a:rPr lang="tr-TR" sz="1600" dirty="0" smtClean="0">
                <a:latin typeface="Times New Roman" pitchFamily="18" charset="0"/>
                <a:cs typeface="Times New Roman" pitchFamily="18" charset="0"/>
              </a:rPr>
              <a:t>/ </a:t>
            </a:r>
            <a:r>
              <a:rPr lang="tr-TR" sz="1600" b="1" dirty="0" smtClean="0">
                <a:latin typeface="Times New Roman" pitchFamily="18" charset="0"/>
                <a:cs typeface="Times New Roman" pitchFamily="18" charset="0"/>
              </a:rPr>
              <a:t>0845</a:t>
            </a:r>
            <a:endParaRPr lang="tr-TR" sz="1600" dirty="0" smtClean="0">
              <a:latin typeface="Times New Roman" pitchFamily="18" charset="0"/>
              <a:cs typeface="Times New Roman" pitchFamily="18" charset="0"/>
            </a:endParaRPr>
          </a:p>
          <a:p>
            <a:pPr marL="0" indent="0" algn="just">
              <a:buNone/>
            </a:pPr>
            <a:r>
              <a:rPr lang="tr-TR" sz="1600" dirty="0" smtClean="0">
                <a:latin typeface="Times New Roman" pitchFamily="18" charset="0"/>
                <a:cs typeface="Times New Roman" pitchFamily="18" charset="0"/>
              </a:rPr>
              <a:t>E-posta: uluslararasi@sdu.edu.tr    </a:t>
            </a:r>
          </a:p>
          <a:p>
            <a:pPr marL="0" indent="0" algn="just">
              <a:buNone/>
            </a:pPr>
            <a:r>
              <a:rPr lang="tr-TR" sz="1600" dirty="0" smtClean="0">
                <a:latin typeface="Times New Roman" pitchFamily="18" charset="0"/>
                <a:cs typeface="Times New Roman" pitchFamily="18" charset="0"/>
                <a:hlinkClick r:id="rId4"/>
              </a:rPr>
              <a:t>international@sdu.edu.tr</a:t>
            </a:r>
            <a:r>
              <a:rPr lang="tr-TR" sz="1600" dirty="0" smtClean="0">
                <a:latin typeface="Times New Roman" pitchFamily="18" charset="0"/>
                <a:cs typeface="Times New Roman" pitchFamily="18" charset="0"/>
              </a:rPr>
              <a:t> </a:t>
            </a:r>
          </a:p>
          <a:p>
            <a:pPr marL="0" indent="0" algn="just">
              <a:buNone/>
            </a:pPr>
            <a:r>
              <a:rPr lang="tr-TR" sz="1600" b="1" dirty="0" smtClean="0">
                <a:latin typeface="Times New Roman" pitchFamily="18" charset="0"/>
                <a:cs typeface="Times New Roman" pitchFamily="18" charset="0"/>
              </a:rPr>
              <a:t>ERASMUS</a:t>
            </a:r>
            <a:endParaRPr lang="tr-TR" sz="1600" dirty="0" smtClean="0">
              <a:latin typeface="Times New Roman" pitchFamily="18" charset="0"/>
              <a:cs typeface="Times New Roman" pitchFamily="18" charset="0"/>
            </a:endParaRPr>
          </a:p>
          <a:p>
            <a:pPr marL="0" indent="0" algn="just">
              <a:buNone/>
            </a:pPr>
            <a:r>
              <a:rPr lang="tr-TR" sz="1600" dirty="0" smtClean="0">
                <a:latin typeface="Times New Roman" pitchFamily="18" charset="0"/>
                <a:cs typeface="Times New Roman" pitchFamily="18" charset="0"/>
              </a:rPr>
              <a:t>Telefon:  +90-246 211 1623</a:t>
            </a:r>
          </a:p>
          <a:p>
            <a:pPr marL="0" indent="0" algn="just">
              <a:buNone/>
            </a:pPr>
            <a:r>
              <a:rPr lang="tr-TR" sz="1600" dirty="0" smtClean="0">
                <a:latin typeface="Times New Roman" pitchFamily="18" charset="0"/>
                <a:cs typeface="Times New Roman" pitchFamily="18" charset="0"/>
              </a:rPr>
              <a:t>+90-246 211 8061</a:t>
            </a:r>
          </a:p>
          <a:p>
            <a:pPr marL="0" indent="0" algn="just">
              <a:buNone/>
            </a:pPr>
            <a:r>
              <a:rPr lang="tr-TR" sz="1600" dirty="0" smtClean="0">
                <a:latin typeface="Times New Roman" pitchFamily="18" charset="0"/>
                <a:cs typeface="Times New Roman" pitchFamily="18" charset="0"/>
              </a:rPr>
              <a:t>+90-246 211 </a:t>
            </a:r>
            <a:r>
              <a:rPr lang="tr-TR" sz="1600" b="1" dirty="0" smtClean="0">
                <a:latin typeface="Times New Roman" pitchFamily="18" charset="0"/>
                <a:cs typeface="Times New Roman" pitchFamily="18" charset="0"/>
              </a:rPr>
              <a:t>8201 /</a:t>
            </a:r>
            <a:r>
              <a:rPr lang="tr-TR" sz="1600" dirty="0" smtClean="0">
                <a:latin typeface="Times New Roman" pitchFamily="18" charset="0"/>
                <a:cs typeface="Times New Roman" pitchFamily="18" charset="0"/>
              </a:rPr>
              <a:t> </a:t>
            </a:r>
            <a:r>
              <a:rPr lang="tr-TR" sz="1600" b="1" dirty="0" smtClean="0">
                <a:latin typeface="Times New Roman" pitchFamily="18" charset="0"/>
                <a:cs typeface="Times New Roman" pitchFamily="18" charset="0"/>
              </a:rPr>
              <a:t>8202 /</a:t>
            </a:r>
            <a:r>
              <a:rPr lang="tr-TR" sz="1600" dirty="0" smtClean="0">
                <a:latin typeface="Times New Roman" pitchFamily="18" charset="0"/>
                <a:cs typeface="Times New Roman" pitchFamily="18" charset="0"/>
              </a:rPr>
              <a:t> </a:t>
            </a:r>
            <a:r>
              <a:rPr lang="tr-TR" sz="1600" b="1" dirty="0" smtClean="0">
                <a:latin typeface="Times New Roman" pitchFamily="18" charset="0"/>
                <a:cs typeface="Times New Roman" pitchFamily="18" charset="0"/>
              </a:rPr>
              <a:t>8203</a:t>
            </a:r>
            <a:endParaRPr lang="tr-TR" sz="1600" dirty="0" smtClean="0">
              <a:latin typeface="Times New Roman" pitchFamily="18" charset="0"/>
              <a:cs typeface="Times New Roman" pitchFamily="18" charset="0"/>
            </a:endParaRPr>
          </a:p>
          <a:p>
            <a:pPr marL="0" indent="0" algn="just">
              <a:buNone/>
            </a:pPr>
            <a:r>
              <a:rPr lang="tr-TR" sz="1600" dirty="0" smtClean="0">
                <a:latin typeface="Times New Roman" pitchFamily="18" charset="0"/>
                <a:cs typeface="Times New Roman" pitchFamily="18" charset="0"/>
              </a:rPr>
              <a:t>Faks:      +90-246 211 1710</a:t>
            </a:r>
          </a:p>
          <a:p>
            <a:pPr marL="0" indent="0" algn="just">
              <a:buNone/>
            </a:pPr>
            <a:r>
              <a:rPr lang="tr-TR" sz="1600" dirty="0" smtClean="0">
                <a:latin typeface="Times New Roman" pitchFamily="18" charset="0"/>
                <a:cs typeface="Times New Roman" pitchFamily="18" charset="0"/>
              </a:rPr>
              <a:t>E-posta: erasmus@sdu.edu.tr  </a:t>
            </a:r>
          </a:p>
          <a:p>
            <a:pPr marL="0" indent="0" algn="just">
              <a:buNone/>
            </a:pPr>
            <a:r>
              <a:rPr lang="tr-TR" sz="1600" dirty="0" smtClean="0">
                <a:latin typeface="Times New Roman" pitchFamily="18" charset="0"/>
                <a:cs typeface="Times New Roman" pitchFamily="18" charset="0"/>
                <a:hlinkClick r:id="rId5"/>
              </a:rPr>
              <a:t>erasmusincoming@sdu.edu.tr</a:t>
            </a:r>
            <a:endParaRPr lang="tr-TR" sz="1600" dirty="0" smtClean="0">
              <a:latin typeface="Times New Roman" pitchFamily="18" charset="0"/>
              <a:cs typeface="Times New Roman" pitchFamily="18" charset="0"/>
            </a:endParaRPr>
          </a:p>
          <a:p>
            <a:pPr marL="0" indent="0" algn="just">
              <a:buNone/>
            </a:pPr>
            <a:endParaRPr lang="tr-TR" sz="2000" dirty="0" smtClean="0">
              <a:latin typeface="Times New Roman" pitchFamily="18" charset="0"/>
              <a:cs typeface="Times New Roman" pitchFamily="18" charset="0"/>
            </a:endParaRPr>
          </a:p>
        </p:txBody>
      </p:sp>
      <p:pic>
        <p:nvPicPr>
          <p:cNvPr id="11266" name="Picture 2" descr="C:\Documents and Settings\user\Desktop\sdlşkaghü,dfph.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188640"/>
            <a:ext cx="4172996" cy="2043568"/>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Documents and Settings\user\Desktop\şiaslekmng.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6016" y="188640"/>
            <a:ext cx="4104456" cy="2043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5537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44978" y="2708920"/>
            <a:ext cx="7782036" cy="3816424"/>
          </a:xfrm>
        </p:spPr>
        <p:txBody>
          <a:bodyPr>
            <a:normAutofit lnSpcReduction="10000"/>
          </a:bodyPr>
          <a:lstStyle/>
          <a:p>
            <a:r>
              <a:rPr lang="en-US" sz="2000" dirty="0"/>
              <a:t>Süleyman Demirel </a:t>
            </a:r>
            <a:r>
              <a:rPr lang="en-US" sz="2000" dirty="0" smtClean="0"/>
              <a:t>University</a:t>
            </a:r>
            <a:r>
              <a:rPr lang="tr-TR" sz="2000" dirty="0" smtClean="0"/>
              <a:t>, </a:t>
            </a:r>
            <a:r>
              <a:rPr lang="en-US" sz="2000" dirty="0" smtClean="0"/>
              <a:t>a </a:t>
            </a:r>
            <a:r>
              <a:rPr lang="tr-TR" sz="2000" dirty="0" err="1" smtClean="0"/>
              <a:t>public</a:t>
            </a:r>
            <a:r>
              <a:rPr lang="en-US" sz="2000" dirty="0" smtClean="0"/>
              <a:t> university</a:t>
            </a:r>
            <a:r>
              <a:rPr lang="tr-TR" sz="2000" dirty="0" smtClean="0"/>
              <a:t> </a:t>
            </a:r>
            <a:r>
              <a:rPr lang="tr-TR" sz="2000" dirty="0" err="1" smtClean="0"/>
              <a:t>based</a:t>
            </a:r>
            <a:r>
              <a:rPr lang="tr-TR" sz="2000" dirty="0" smtClean="0"/>
              <a:t> in Isparta, </a:t>
            </a:r>
            <a:r>
              <a:rPr lang="tr-TR" sz="2000" dirty="0" err="1" smtClean="0"/>
              <a:t>Turkey</a:t>
            </a:r>
            <a:r>
              <a:rPr lang="tr-TR" sz="2000" dirty="0"/>
              <a:t>,</a:t>
            </a:r>
            <a:r>
              <a:rPr lang="en-US" sz="2000" dirty="0" smtClean="0"/>
              <a:t> </a:t>
            </a:r>
            <a:r>
              <a:rPr lang="en-US" sz="2000" dirty="0"/>
              <a:t>was established in </a:t>
            </a:r>
            <a:r>
              <a:rPr lang="en-US" sz="2000" dirty="0" smtClean="0"/>
              <a:t>1992</a:t>
            </a:r>
            <a:r>
              <a:rPr lang="tr-TR" sz="2000" dirty="0" smtClean="0"/>
              <a:t>. </a:t>
            </a:r>
            <a:r>
              <a:rPr lang="tr-TR" sz="2000" dirty="0" err="1" smtClean="0"/>
              <a:t>It</a:t>
            </a:r>
            <a:r>
              <a:rPr lang="en-US" sz="2000" dirty="0" smtClean="0"/>
              <a:t> </a:t>
            </a:r>
            <a:r>
              <a:rPr lang="en-US" sz="2000" dirty="0"/>
              <a:t>has completed its </a:t>
            </a:r>
            <a:r>
              <a:rPr lang="en-US" sz="2000" dirty="0" smtClean="0"/>
              <a:t>institutionalization</a:t>
            </a:r>
            <a:r>
              <a:rPr lang="tr-TR" sz="2000" dirty="0" smtClean="0"/>
              <a:t> </a:t>
            </a:r>
            <a:r>
              <a:rPr lang="tr-TR" sz="2000" dirty="0" err="1" smtClean="0"/>
              <a:t>process</a:t>
            </a:r>
            <a:r>
              <a:rPr lang="en-US" sz="2000" dirty="0" smtClean="0"/>
              <a:t> </a:t>
            </a:r>
            <a:r>
              <a:rPr lang="en-US" sz="2000" dirty="0"/>
              <a:t>in the last </a:t>
            </a:r>
            <a:r>
              <a:rPr lang="tr-TR" sz="2000" dirty="0" err="1" smtClean="0"/>
              <a:t>decade</a:t>
            </a:r>
            <a:r>
              <a:rPr lang="en-US" sz="2000" dirty="0" smtClean="0"/>
              <a:t>.</a:t>
            </a:r>
            <a:endParaRPr lang="en-US" sz="2000" dirty="0"/>
          </a:p>
          <a:p>
            <a:r>
              <a:rPr lang="tr-TR" sz="2000" dirty="0" smtClean="0"/>
              <a:t>SDU is </a:t>
            </a:r>
            <a:r>
              <a:rPr lang="tr-TR" sz="2000" dirty="0" err="1" smtClean="0"/>
              <a:t>considered</a:t>
            </a:r>
            <a:r>
              <a:rPr lang="tr-TR" sz="2000" dirty="0" smtClean="0"/>
              <a:t> as </a:t>
            </a:r>
            <a:r>
              <a:rPr lang="en-US" sz="2000" dirty="0" smtClean="0"/>
              <a:t>one </a:t>
            </a:r>
            <a:r>
              <a:rPr lang="en-US" sz="2000" dirty="0"/>
              <a:t>of </a:t>
            </a:r>
            <a:r>
              <a:rPr lang="en-US" sz="2000" dirty="0" smtClean="0"/>
              <a:t>the</a:t>
            </a:r>
            <a:r>
              <a:rPr lang="tr-TR" sz="2000" dirty="0" smtClean="0"/>
              <a:t> </a:t>
            </a:r>
            <a:r>
              <a:rPr lang="tr-TR" sz="2000" dirty="0" err="1" smtClean="0"/>
              <a:t>most</a:t>
            </a:r>
            <a:r>
              <a:rPr lang="tr-TR" sz="2000" dirty="0" smtClean="0"/>
              <a:t> </a:t>
            </a:r>
            <a:r>
              <a:rPr lang="tr-TR" sz="2000" dirty="0" err="1" smtClean="0"/>
              <a:t>esteemed</a:t>
            </a:r>
            <a:r>
              <a:rPr lang="en-US" sz="2000" dirty="0" smtClean="0"/>
              <a:t> </a:t>
            </a:r>
            <a:r>
              <a:rPr lang="en-US" sz="2000" dirty="0"/>
              <a:t>institutions of higher </a:t>
            </a:r>
            <a:r>
              <a:rPr lang="en-US" sz="2000" dirty="0" smtClean="0"/>
              <a:t>education</a:t>
            </a:r>
            <a:r>
              <a:rPr lang="tr-TR" sz="2000" dirty="0" smtClean="0"/>
              <a:t> in </a:t>
            </a:r>
            <a:r>
              <a:rPr lang="tr-TR" sz="2000" dirty="0" err="1" smtClean="0"/>
              <a:t>Turkey</a:t>
            </a:r>
            <a:r>
              <a:rPr lang="tr-TR" sz="2000" dirty="0" smtClean="0"/>
              <a:t> </a:t>
            </a:r>
            <a:r>
              <a:rPr lang="tr-TR" sz="2000" dirty="0" err="1" smtClean="0"/>
              <a:t>together</a:t>
            </a:r>
            <a:r>
              <a:rPr lang="tr-TR" sz="2000" dirty="0" smtClean="0"/>
              <a:t> w</a:t>
            </a:r>
            <a:r>
              <a:rPr lang="en-US" sz="2000" dirty="0" err="1" smtClean="0"/>
              <a:t>ith</a:t>
            </a:r>
            <a:r>
              <a:rPr lang="en-US" sz="2000" dirty="0" smtClean="0"/>
              <a:t> </a:t>
            </a:r>
            <a:r>
              <a:rPr lang="en-US" sz="2000" dirty="0"/>
              <a:t>the academic units, teaching staff, number of students, physical capacity and scientific </a:t>
            </a:r>
            <a:r>
              <a:rPr lang="en-US" sz="2000" dirty="0" smtClean="0"/>
              <a:t>researches</a:t>
            </a:r>
            <a:r>
              <a:rPr lang="tr-TR" sz="2000" dirty="0" smtClean="0"/>
              <a:t>; it </a:t>
            </a:r>
            <a:r>
              <a:rPr lang="tr-TR" sz="2000" dirty="0" err="1" smtClean="0"/>
              <a:t>offers</a:t>
            </a:r>
            <a:r>
              <a:rPr lang="tr-TR" sz="2000" dirty="0" smtClean="0"/>
              <a:t> a </a:t>
            </a:r>
            <a:r>
              <a:rPr lang="tr-TR" sz="2000" dirty="0" err="1" smtClean="0"/>
              <a:t>wide</a:t>
            </a:r>
            <a:r>
              <a:rPr lang="tr-TR" sz="2000" dirty="0" smtClean="0"/>
              <a:t> </a:t>
            </a:r>
            <a:r>
              <a:rPr lang="tr-TR" sz="2000" dirty="0" err="1" smtClean="0"/>
              <a:t>range</a:t>
            </a:r>
            <a:r>
              <a:rPr lang="tr-TR" sz="2000" dirty="0" smtClean="0"/>
              <a:t> of s</a:t>
            </a:r>
            <a:r>
              <a:rPr lang="en-US" sz="2000" dirty="0" err="1" smtClean="0"/>
              <a:t>ocial</a:t>
            </a:r>
            <a:r>
              <a:rPr lang="en-US" sz="2000" dirty="0"/>
              <a:t>, cultural and sports </a:t>
            </a:r>
            <a:r>
              <a:rPr lang="en-US" sz="2000" dirty="0" smtClean="0"/>
              <a:t>activities</a:t>
            </a:r>
            <a:r>
              <a:rPr lang="tr-TR" sz="2000" dirty="0"/>
              <a:t> </a:t>
            </a:r>
            <a:r>
              <a:rPr lang="tr-TR" sz="2000" dirty="0" err="1" smtClean="0"/>
              <a:t>and</a:t>
            </a:r>
            <a:r>
              <a:rPr lang="tr-TR" sz="2000" dirty="0" smtClean="0"/>
              <a:t> </a:t>
            </a:r>
            <a:r>
              <a:rPr lang="tr-TR" sz="2000" dirty="0" err="1" smtClean="0"/>
              <a:t>consists</a:t>
            </a:r>
            <a:r>
              <a:rPr lang="tr-TR" sz="2000" dirty="0" smtClean="0"/>
              <a:t> of</a:t>
            </a:r>
            <a:r>
              <a:rPr lang="en-US" sz="2000" dirty="0" smtClean="0"/>
              <a:t> </a:t>
            </a:r>
            <a:r>
              <a:rPr lang="en-US" sz="2000" dirty="0"/>
              <a:t>19 </a:t>
            </a:r>
            <a:r>
              <a:rPr lang="en-US" sz="2000" dirty="0" err="1" smtClean="0"/>
              <a:t>facultie</a:t>
            </a:r>
            <a:r>
              <a:rPr lang="tr-TR" sz="2000" dirty="0" smtClean="0"/>
              <a:t>s </a:t>
            </a:r>
            <a:r>
              <a:rPr lang="tr-TR" sz="2000" dirty="0" err="1" smtClean="0"/>
              <a:t>including</a:t>
            </a:r>
            <a:r>
              <a:rPr lang="tr-TR" sz="2000" dirty="0" smtClean="0"/>
              <a:t> </a:t>
            </a:r>
            <a:r>
              <a:rPr lang="tr-TR" sz="2000" dirty="0" err="1" smtClean="0"/>
              <a:t>undergraduate</a:t>
            </a:r>
            <a:r>
              <a:rPr lang="tr-TR" sz="2000" dirty="0" smtClean="0"/>
              <a:t> </a:t>
            </a:r>
            <a:r>
              <a:rPr lang="tr-TR" sz="2000" dirty="0" err="1" smtClean="0"/>
              <a:t>degree</a:t>
            </a:r>
            <a:r>
              <a:rPr lang="tr-TR" sz="2000" dirty="0" smtClean="0"/>
              <a:t> </a:t>
            </a:r>
            <a:r>
              <a:rPr lang="tr-TR" sz="2000" dirty="0" err="1" smtClean="0"/>
              <a:t>programmes</a:t>
            </a:r>
            <a:r>
              <a:rPr lang="en-US" sz="2000" dirty="0" smtClean="0"/>
              <a:t>, </a:t>
            </a:r>
            <a:r>
              <a:rPr lang="tr-TR" sz="2000" dirty="0" smtClean="0"/>
              <a:t>5</a:t>
            </a:r>
            <a:r>
              <a:rPr lang="en-US" sz="2000" dirty="0" smtClean="0"/>
              <a:t> </a:t>
            </a:r>
            <a:r>
              <a:rPr lang="tr-TR" sz="2000" dirty="0" err="1" smtClean="0"/>
              <a:t>higher</a:t>
            </a:r>
            <a:r>
              <a:rPr lang="en-US" sz="2000" dirty="0" smtClean="0"/>
              <a:t> </a:t>
            </a:r>
            <a:r>
              <a:rPr lang="en-US" sz="2000" dirty="0"/>
              <a:t>schools, </a:t>
            </a:r>
            <a:r>
              <a:rPr lang="en-US" sz="2000" dirty="0" smtClean="0"/>
              <a:t>2</a:t>
            </a:r>
            <a:r>
              <a:rPr lang="tr-TR" sz="2000" dirty="0" smtClean="0"/>
              <a:t>1</a:t>
            </a:r>
            <a:r>
              <a:rPr lang="en-US" sz="2000" dirty="0" smtClean="0"/>
              <a:t> </a:t>
            </a:r>
            <a:r>
              <a:rPr lang="en-US" sz="2000" dirty="0"/>
              <a:t>vocational </a:t>
            </a:r>
            <a:r>
              <a:rPr lang="en-US" sz="2000" dirty="0" smtClean="0"/>
              <a:t>colleges</a:t>
            </a:r>
            <a:r>
              <a:rPr lang="tr-TR" sz="2000" dirty="0" smtClean="0"/>
              <a:t> </a:t>
            </a:r>
            <a:r>
              <a:rPr lang="tr-TR" sz="2000" dirty="0" err="1" smtClean="0"/>
              <a:t>that</a:t>
            </a:r>
            <a:r>
              <a:rPr lang="tr-TR" sz="2000" dirty="0" smtClean="0"/>
              <a:t> </a:t>
            </a:r>
            <a:r>
              <a:rPr lang="tr-TR" sz="2000" dirty="0" err="1" smtClean="0"/>
              <a:t>provide</a:t>
            </a:r>
            <a:r>
              <a:rPr lang="tr-TR" sz="2000" dirty="0" smtClean="0"/>
              <a:t> </a:t>
            </a:r>
            <a:r>
              <a:rPr lang="tr-TR" sz="2000" dirty="0" err="1" smtClean="0"/>
              <a:t>with</a:t>
            </a:r>
            <a:r>
              <a:rPr lang="en-US" sz="2000" dirty="0" smtClean="0"/>
              <a:t> associate </a:t>
            </a:r>
            <a:r>
              <a:rPr lang="en-US" sz="2000" dirty="0"/>
              <a:t>degree </a:t>
            </a:r>
            <a:r>
              <a:rPr lang="en-US" sz="2000" dirty="0" smtClean="0"/>
              <a:t>education</a:t>
            </a:r>
            <a:r>
              <a:rPr lang="tr-TR" sz="2000" dirty="0" smtClean="0"/>
              <a:t>, </a:t>
            </a:r>
            <a:r>
              <a:rPr lang="tr-TR" sz="2000" dirty="0" err="1" smtClean="0"/>
              <a:t>besides</a:t>
            </a:r>
            <a:r>
              <a:rPr lang="tr-TR" sz="2000" dirty="0" smtClean="0"/>
              <a:t> </a:t>
            </a:r>
            <a:r>
              <a:rPr lang="en-US" sz="2000" dirty="0" smtClean="0"/>
              <a:t>6 </a:t>
            </a:r>
            <a:r>
              <a:rPr lang="en-US" sz="2000" dirty="0"/>
              <a:t>institutes providing post-graduate education and </a:t>
            </a:r>
            <a:r>
              <a:rPr lang="en-US" sz="2000" dirty="0" smtClean="0"/>
              <a:t>4</a:t>
            </a:r>
            <a:r>
              <a:rPr lang="tr-TR" sz="2000" dirty="0" smtClean="0"/>
              <a:t>8</a:t>
            </a:r>
            <a:r>
              <a:rPr lang="en-US" sz="2000" dirty="0" smtClean="0"/>
              <a:t> </a:t>
            </a:r>
            <a:r>
              <a:rPr lang="en-US" sz="2000" dirty="0"/>
              <a:t>research and application centers. A large part of the university buildings are </a:t>
            </a:r>
            <a:r>
              <a:rPr lang="en-US" sz="2000" dirty="0" smtClean="0"/>
              <a:t>settle</a:t>
            </a:r>
            <a:r>
              <a:rPr lang="tr-TR" sz="2000" dirty="0" smtClean="0"/>
              <a:t>d</a:t>
            </a:r>
            <a:r>
              <a:rPr lang="en-US" sz="2000" dirty="0" smtClean="0"/>
              <a:t> </a:t>
            </a:r>
            <a:r>
              <a:rPr lang="en-US" sz="2000" dirty="0"/>
              <a:t>in </a:t>
            </a:r>
            <a:r>
              <a:rPr lang="tr-TR" sz="2000" dirty="0" err="1" smtClean="0"/>
              <a:t>the</a:t>
            </a:r>
            <a:r>
              <a:rPr lang="tr-TR" sz="2000" dirty="0" smtClean="0"/>
              <a:t> </a:t>
            </a:r>
            <a:r>
              <a:rPr lang="tr-TR" sz="2000" dirty="0" err="1" smtClean="0"/>
              <a:t>city</a:t>
            </a:r>
            <a:r>
              <a:rPr lang="tr-TR" sz="2000" dirty="0" smtClean="0"/>
              <a:t> center of </a:t>
            </a:r>
            <a:r>
              <a:rPr lang="en-US" sz="2000" dirty="0" smtClean="0"/>
              <a:t>Isparta</a:t>
            </a:r>
            <a:r>
              <a:rPr lang="tr-TR" sz="2000" dirty="0" smtClean="0"/>
              <a:t>.</a:t>
            </a:r>
            <a:endParaRPr lang="tr-TR" sz="20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105231"/>
            <a:ext cx="7560840" cy="2387665"/>
          </a:xfrm>
          <a:prstGeom prst="rect">
            <a:avLst/>
          </a:prstGeom>
        </p:spPr>
      </p:pic>
    </p:spTree>
    <p:extLst>
      <p:ext uri="{BB962C8B-B14F-4D97-AF65-F5344CB8AC3E}">
        <p14:creationId xmlns:p14="http://schemas.microsoft.com/office/powerpoint/2010/main" val="13885041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260648"/>
            <a:ext cx="8496944" cy="1008112"/>
          </a:xfrm>
        </p:spPr>
        <p:txBody>
          <a:bodyPr>
            <a:normAutofit/>
          </a:bodyPr>
          <a:lstStyle/>
          <a:p>
            <a:r>
              <a:rPr lang="tr-TR" sz="3200" b="1" dirty="0" smtClean="0"/>
              <a:t>FAST FACTS AT A GLANCE</a:t>
            </a:r>
            <a:endParaRPr lang="tr-TR" sz="3200" b="1" dirty="0"/>
          </a:p>
        </p:txBody>
      </p:sp>
      <p:sp>
        <p:nvSpPr>
          <p:cNvPr id="4" name="İçerik Yer Tutucusu 3"/>
          <p:cNvSpPr>
            <a:spLocks noGrp="1"/>
          </p:cNvSpPr>
          <p:nvPr>
            <p:ph sz="half" idx="1"/>
          </p:nvPr>
        </p:nvSpPr>
        <p:spPr>
          <a:xfrm>
            <a:off x="395536" y="1412776"/>
            <a:ext cx="4104456" cy="4896544"/>
          </a:xfrm>
        </p:spPr>
        <p:txBody>
          <a:bodyPr>
            <a:noAutofit/>
          </a:bodyPr>
          <a:lstStyle/>
          <a:p>
            <a:pPr marL="0" indent="0">
              <a:buNone/>
            </a:pPr>
            <a:r>
              <a:rPr lang="en-US" sz="1600" dirty="0"/>
              <a:t> </a:t>
            </a:r>
            <a:r>
              <a:rPr lang="en-US" sz="1600" b="1" dirty="0" smtClean="0"/>
              <a:t>Establishment</a:t>
            </a:r>
            <a:endParaRPr lang="en-US" sz="1600" dirty="0"/>
          </a:p>
          <a:p>
            <a:pPr fontAlgn="base"/>
            <a:r>
              <a:rPr lang="en-US" sz="1600" dirty="0"/>
              <a:t>1992</a:t>
            </a:r>
          </a:p>
          <a:p>
            <a:pPr fontAlgn="base"/>
            <a:r>
              <a:rPr lang="en-US" sz="1600" b="1" dirty="0"/>
              <a:t>Academics</a:t>
            </a:r>
            <a:endParaRPr lang="en-US" sz="1600" dirty="0"/>
          </a:p>
          <a:p>
            <a:pPr fontAlgn="base"/>
            <a:r>
              <a:rPr lang="en-US" sz="1600" dirty="0"/>
              <a:t>Faculties: </a:t>
            </a:r>
            <a:r>
              <a:rPr lang="en-US" sz="1600" b="1" dirty="0"/>
              <a:t>19</a:t>
            </a:r>
            <a:endParaRPr lang="en-US" sz="1600" dirty="0"/>
          </a:p>
          <a:p>
            <a:pPr fontAlgn="base"/>
            <a:r>
              <a:rPr lang="en-US" sz="1600" dirty="0"/>
              <a:t>Junior Colleges: </a:t>
            </a:r>
            <a:r>
              <a:rPr lang="tr-TR" sz="1600" dirty="0" smtClean="0"/>
              <a:t>5</a:t>
            </a:r>
            <a:endParaRPr lang="en-US" sz="1600" dirty="0"/>
          </a:p>
          <a:p>
            <a:pPr fontAlgn="base"/>
            <a:r>
              <a:rPr lang="en-US" sz="1600" dirty="0"/>
              <a:t>Vocational High Schools: </a:t>
            </a:r>
            <a:r>
              <a:rPr lang="en-US" sz="1600" dirty="0" smtClean="0"/>
              <a:t>2</a:t>
            </a:r>
            <a:r>
              <a:rPr lang="tr-TR" sz="1600" dirty="0" smtClean="0"/>
              <a:t>1</a:t>
            </a:r>
            <a:endParaRPr lang="en-US" sz="1600" dirty="0"/>
          </a:p>
          <a:p>
            <a:pPr fontAlgn="base"/>
            <a:r>
              <a:rPr lang="en-US" sz="1600" dirty="0"/>
              <a:t>Institutes: 6</a:t>
            </a:r>
          </a:p>
          <a:p>
            <a:pPr fontAlgn="base"/>
            <a:r>
              <a:rPr lang="en-US" sz="1600" dirty="0"/>
              <a:t>Research and Application Centers: </a:t>
            </a:r>
            <a:r>
              <a:rPr lang="tr-TR" sz="1600" dirty="0" smtClean="0"/>
              <a:t>4</a:t>
            </a:r>
            <a:r>
              <a:rPr lang="en-US" sz="1600" dirty="0" smtClean="0"/>
              <a:t>6</a:t>
            </a:r>
            <a:endParaRPr lang="en-US" sz="1600" dirty="0"/>
          </a:p>
          <a:p>
            <a:pPr fontAlgn="base"/>
            <a:r>
              <a:rPr lang="en-US" sz="1600" b="1" dirty="0" smtClean="0"/>
              <a:t>Staff</a:t>
            </a:r>
            <a:r>
              <a:rPr lang="en-US" sz="1600" b="1" dirty="0"/>
              <a:t>:</a:t>
            </a:r>
            <a:endParaRPr lang="en-US" sz="1600" dirty="0"/>
          </a:p>
          <a:p>
            <a:pPr fontAlgn="base"/>
            <a:r>
              <a:rPr lang="en-US" sz="1600" dirty="0"/>
              <a:t>Instructors: </a:t>
            </a:r>
            <a:r>
              <a:rPr lang="en-US" sz="1600" b="1" dirty="0"/>
              <a:t>2162</a:t>
            </a:r>
            <a:endParaRPr lang="en-US" sz="1600" dirty="0"/>
          </a:p>
          <a:p>
            <a:pPr fontAlgn="base"/>
            <a:r>
              <a:rPr lang="en-US" sz="1600" dirty="0"/>
              <a:t>Administrative Staff: </a:t>
            </a:r>
            <a:r>
              <a:rPr lang="en-US" sz="1600" b="1" dirty="0"/>
              <a:t>1695</a:t>
            </a:r>
            <a:endParaRPr lang="en-US" sz="1600" dirty="0"/>
          </a:p>
          <a:p>
            <a:pPr fontAlgn="base"/>
            <a:r>
              <a:rPr lang="en-US" sz="1600" b="1" dirty="0"/>
              <a:t>Students:</a:t>
            </a:r>
            <a:endParaRPr lang="en-US" sz="1600" dirty="0"/>
          </a:p>
          <a:p>
            <a:pPr fontAlgn="base"/>
            <a:r>
              <a:rPr lang="en-US" sz="1600" dirty="0"/>
              <a:t>Associate Degree: </a:t>
            </a:r>
            <a:r>
              <a:rPr lang="en-US" sz="1600" b="1" dirty="0"/>
              <a:t> 175</a:t>
            </a:r>
            <a:endParaRPr lang="en-US" sz="1600" dirty="0"/>
          </a:p>
          <a:p>
            <a:pPr fontAlgn="base"/>
            <a:r>
              <a:rPr lang="en-US" sz="1600" dirty="0"/>
              <a:t>Undergraduate: </a:t>
            </a:r>
            <a:r>
              <a:rPr lang="en-US" sz="1600" b="1" dirty="0"/>
              <a:t>1079</a:t>
            </a:r>
            <a:endParaRPr lang="en-US" sz="1600" dirty="0"/>
          </a:p>
          <a:p>
            <a:pPr fontAlgn="base"/>
            <a:r>
              <a:rPr lang="en-US" sz="1600" dirty="0"/>
              <a:t>Graduate: </a:t>
            </a:r>
            <a:r>
              <a:rPr lang="en-US" sz="1600" b="1" dirty="0"/>
              <a:t>493</a:t>
            </a:r>
            <a:endParaRPr lang="en-US" sz="1600" dirty="0"/>
          </a:p>
          <a:p>
            <a:pPr fontAlgn="base"/>
            <a:r>
              <a:rPr lang="en-US" sz="1600" dirty="0"/>
              <a:t>Open and Distance Learning: </a:t>
            </a:r>
          </a:p>
        </p:txBody>
      </p:sp>
      <p:sp>
        <p:nvSpPr>
          <p:cNvPr id="5" name="İçerik Yer Tutucusu 4"/>
          <p:cNvSpPr>
            <a:spLocks noGrp="1"/>
          </p:cNvSpPr>
          <p:nvPr>
            <p:ph sz="half" idx="2"/>
          </p:nvPr>
        </p:nvSpPr>
        <p:spPr>
          <a:xfrm>
            <a:off x="4644008" y="1484784"/>
            <a:ext cx="4038600" cy="4968552"/>
          </a:xfrm>
        </p:spPr>
        <p:txBody>
          <a:bodyPr>
            <a:normAutofit fontScale="32500" lnSpcReduction="20000"/>
          </a:bodyPr>
          <a:lstStyle/>
          <a:p>
            <a:pPr fontAlgn="base"/>
            <a:r>
              <a:rPr lang="en-US" sz="2800" dirty="0"/>
              <a:t>Approximately Total: </a:t>
            </a:r>
            <a:r>
              <a:rPr lang="en-US" sz="2800" b="1" dirty="0"/>
              <a:t>86.000 students</a:t>
            </a:r>
            <a:endParaRPr lang="en-US" sz="2800" dirty="0"/>
          </a:p>
          <a:p>
            <a:pPr fontAlgn="base"/>
            <a:r>
              <a:rPr lang="en-US" sz="4000" dirty="0"/>
              <a:t>For further statistical values regarding gender distribution of students, number of exchange students and alumnis, please visit our</a:t>
            </a:r>
            <a:r>
              <a:rPr lang="en-US" sz="4000" b="1" u="sng" dirty="0">
                <a:hlinkClick r:id="rId2"/>
              </a:rPr>
              <a:t> Student Information System</a:t>
            </a:r>
            <a:endParaRPr lang="en-US" sz="4000" dirty="0"/>
          </a:p>
          <a:p>
            <a:pPr fontAlgn="base"/>
            <a:r>
              <a:rPr lang="en-US" sz="4000" dirty="0"/>
              <a:t> </a:t>
            </a:r>
          </a:p>
          <a:p>
            <a:pPr fontAlgn="base"/>
            <a:r>
              <a:rPr lang="en-US" sz="4000" b="1" dirty="0"/>
              <a:t>Academic Ranking of SDU among Turkish and Abroad Universities</a:t>
            </a:r>
            <a:endParaRPr lang="en-US" sz="4000" dirty="0"/>
          </a:p>
          <a:p>
            <a:pPr fontAlgn="base"/>
            <a:r>
              <a:rPr lang="en-US" sz="4000" dirty="0"/>
              <a:t>Rank: 21st among 95 state universities according to the URAP Research Laboratory of the Middle East Technical University (METU) in Ankara, Turkey. </a:t>
            </a:r>
          </a:p>
          <a:p>
            <a:pPr fontAlgn="base"/>
            <a:r>
              <a:rPr lang="en-US" sz="4000" dirty="0">
                <a:hlinkClick r:id="rId3"/>
              </a:rPr>
              <a:t>https://w3.sdu.edu.tr/haber/4727/sdu-urap-turkiye-siralamasinda-21-sirada</a:t>
            </a:r>
            <a:endParaRPr lang="en-US" sz="4000" dirty="0"/>
          </a:p>
          <a:p>
            <a:pPr fontAlgn="base"/>
            <a:r>
              <a:rPr lang="en-US" sz="4000" dirty="0"/>
              <a:t> </a:t>
            </a:r>
          </a:p>
          <a:p>
            <a:pPr fontAlgn="base"/>
            <a:r>
              <a:rPr lang="en-US" sz="4000" dirty="0"/>
              <a:t>Süleyman Demirel University has been ranked among the best universities in and out of Turkey.</a:t>
            </a:r>
          </a:p>
          <a:p>
            <a:pPr fontAlgn="base"/>
            <a:r>
              <a:rPr lang="en-US" sz="4000" b="1" u="sng" dirty="0">
                <a:hlinkClick r:id="rId4"/>
              </a:rPr>
              <a:t>http://www.usnews.com/education/best-global-universities/turkey?page=2</a:t>
            </a:r>
            <a:endParaRPr lang="en-US" sz="4000" dirty="0"/>
          </a:p>
          <a:p>
            <a:pPr fontAlgn="base"/>
            <a:r>
              <a:rPr lang="en-US" sz="4000" b="1" dirty="0"/>
              <a:t> Motto</a:t>
            </a:r>
            <a:endParaRPr lang="en-US" sz="4000" dirty="0"/>
          </a:p>
          <a:p>
            <a:pPr fontAlgn="base"/>
            <a:r>
              <a:rPr lang="en-US" sz="4000" dirty="0"/>
              <a:t>“</a:t>
            </a:r>
            <a:r>
              <a:rPr lang="en-US" sz="4000" b="1" dirty="0"/>
              <a:t>A university that inspires</a:t>
            </a:r>
            <a:r>
              <a:rPr lang="en-US" sz="4000" dirty="0"/>
              <a:t>“</a:t>
            </a:r>
          </a:p>
          <a:p>
            <a:pPr fontAlgn="base"/>
            <a:r>
              <a:rPr lang="en-US" sz="4000" b="1" dirty="0"/>
              <a:t>Campuses:</a:t>
            </a:r>
            <a:endParaRPr lang="en-US" sz="4000" dirty="0"/>
          </a:p>
          <a:p>
            <a:pPr fontAlgn="base"/>
            <a:r>
              <a:rPr lang="en-US" sz="4000" b="1" dirty="0"/>
              <a:t>2</a:t>
            </a:r>
            <a:r>
              <a:rPr lang="en-US" sz="4000" dirty="0"/>
              <a:t> Campuses</a:t>
            </a:r>
          </a:p>
          <a:p>
            <a:pPr fontAlgn="base"/>
            <a:r>
              <a:rPr lang="en-US" sz="4000" b="1" dirty="0"/>
              <a:t>The Library Collection</a:t>
            </a:r>
            <a:endParaRPr lang="en-US" sz="4000" dirty="0"/>
          </a:p>
          <a:p>
            <a:pPr fontAlgn="base"/>
            <a:r>
              <a:rPr lang="en-US" sz="4000" b="1" dirty="0"/>
              <a:t>1 Million Books (Approximately)</a:t>
            </a:r>
            <a:endParaRPr lang="en-US" sz="4000" dirty="0"/>
          </a:p>
          <a:p>
            <a:pPr fontAlgn="base"/>
            <a:r>
              <a:rPr lang="en-US" sz="4000" b="1" dirty="0"/>
              <a:t>Rector:</a:t>
            </a:r>
            <a:endParaRPr lang="en-US" sz="4000" dirty="0"/>
          </a:p>
          <a:p>
            <a:pPr fontAlgn="base"/>
            <a:r>
              <a:rPr lang="en-US" sz="4000" b="1" dirty="0"/>
              <a:t>Prof. Dr. İlker Hüseyin Çarıkçı</a:t>
            </a:r>
            <a:endParaRPr lang="en-US" sz="4000" dirty="0"/>
          </a:p>
          <a:p>
            <a:pPr algn="just"/>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val="33703318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395536" y="188640"/>
            <a:ext cx="4038600" cy="6120680"/>
          </a:xfrm>
        </p:spPr>
        <p:txBody>
          <a:bodyPr>
            <a:normAutofit fontScale="55000" lnSpcReduction="20000"/>
          </a:bodyPr>
          <a:lstStyle/>
          <a:p>
            <a:pPr marL="0" indent="0" algn="ctr">
              <a:buNone/>
            </a:pPr>
            <a:endParaRPr lang="tr-TR" sz="3200" b="1" dirty="0" smtClean="0">
              <a:latin typeface="Times New Roman" pitchFamily="18" charset="0"/>
              <a:cs typeface="Times New Roman" pitchFamily="18" charset="0"/>
            </a:endParaRPr>
          </a:p>
          <a:p>
            <a:r>
              <a:rPr lang="tr-TR" sz="3600" b="1" dirty="0"/>
              <a:t>Faculties</a:t>
            </a:r>
          </a:p>
          <a:p>
            <a:pPr marL="0" indent="0">
              <a:buNone/>
            </a:pPr>
            <a:endParaRPr lang="tr-TR" dirty="0" smtClean="0">
              <a:latin typeface="Times New Roman" pitchFamily="18" charset="0"/>
              <a:cs typeface="Times New Roman" pitchFamily="18" charset="0"/>
            </a:endParaRPr>
          </a:p>
          <a:p>
            <a:r>
              <a:rPr lang="en-GB" dirty="0" smtClean="0"/>
              <a:t>1-Eğirdir </a:t>
            </a:r>
            <a:r>
              <a:rPr lang="en-GB" dirty="0"/>
              <a:t>Faculty of Fisheries</a:t>
            </a:r>
            <a:endParaRPr lang="tr-TR" dirty="0"/>
          </a:p>
          <a:p>
            <a:r>
              <a:rPr lang="en-GB" dirty="0"/>
              <a:t>2-The Faculty of Agriculture</a:t>
            </a:r>
            <a:endParaRPr lang="tr-TR" dirty="0"/>
          </a:p>
          <a:p>
            <a:r>
              <a:rPr lang="en-GB" dirty="0"/>
              <a:t>3-The Faculty of Arts and Sciences</a:t>
            </a:r>
            <a:endParaRPr lang="tr-TR" dirty="0"/>
          </a:p>
          <a:p>
            <a:r>
              <a:rPr lang="en-GB" dirty="0"/>
              <a:t>4-The Faculty of Communication</a:t>
            </a:r>
            <a:endParaRPr lang="tr-TR" dirty="0"/>
          </a:p>
          <a:p>
            <a:r>
              <a:rPr lang="en-GB" dirty="0"/>
              <a:t>5-The Faculty of Dentistry</a:t>
            </a:r>
            <a:endParaRPr lang="tr-TR" dirty="0"/>
          </a:p>
          <a:p>
            <a:r>
              <a:rPr lang="en-GB" dirty="0"/>
              <a:t>6-The Faculty of Economics and Administrative Sciences</a:t>
            </a:r>
            <a:endParaRPr lang="tr-TR" dirty="0"/>
          </a:p>
          <a:p>
            <a:r>
              <a:rPr lang="en-GB" dirty="0"/>
              <a:t>7-The Faculty of Education</a:t>
            </a:r>
            <a:endParaRPr lang="tr-TR" dirty="0"/>
          </a:p>
          <a:p>
            <a:r>
              <a:rPr lang="en-GB" dirty="0"/>
              <a:t>8-The Faculty of Engineering</a:t>
            </a:r>
            <a:endParaRPr lang="tr-TR" dirty="0"/>
          </a:p>
          <a:p>
            <a:r>
              <a:rPr lang="en-GB" dirty="0"/>
              <a:t>9-The Faculty of Fine Arts</a:t>
            </a:r>
            <a:endParaRPr lang="tr-TR" dirty="0"/>
          </a:p>
          <a:p>
            <a:r>
              <a:rPr lang="en-GB" dirty="0"/>
              <a:t>10-The Faculty of Forestry</a:t>
            </a:r>
            <a:endParaRPr lang="tr-TR" dirty="0"/>
          </a:p>
          <a:p>
            <a:r>
              <a:rPr lang="en-GB" dirty="0"/>
              <a:t>11-The Faculty of Architecture</a:t>
            </a:r>
            <a:endParaRPr lang="tr-TR" dirty="0"/>
          </a:p>
          <a:p>
            <a:r>
              <a:rPr lang="en-GB" dirty="0"/>
              <a:t>12-The Faculty of Law</a:t>
            </a:r>
            <a:endParaRPr lang="tr-TR" dirty="0"/>
          </a:p>
          <a:p>
            <a:r>
              <a:rPr lang="en-GB" dirty="0"/>
              <a:t>13-The Faculty of Medical Sciences</a:t>
            </a:r>
            <a:endParaRPr lang="tr-TR" dirty="0"/>
          </a:p>
          <a:p>
            <a:r>
              <a:rPr lang="en-GB" dirty="0"/>
              <a:t>14-The Faculty of Medicine</a:t>
            </a:r>
            <a:endParaRPr lang="tr-TR" dirty="0"/>
          </a:p>
          <a:p>
            <a:r>
              <a:rPr lang="en-GB" dirty="0"/>
              <a:t>15-The Faculty of Pharmacy</a:t>
            </a:r>
            <a:endParaRPr lang="tr-TR" dirty="0"/>
          </a:p>
          <a:p>
            <a:r>
              <a:rPr lang="en-GB" dirty="0"/>
              <a:t>16-The Faculty of Sports Sciences</a:t>
            </a:r>
            <a:endParaRPr lang="tr-TR" dirty="0"/>
          </a:p>
          <a:p>
            <a:r>
              <a:rPr lang="en-GB" dirty="0"/>
              <a:t>17-The Faculty of Technical Education</a:t>
            </a:r>
            <a:endParaRPr lang="tr-TR" dirty="0"/>
          </a:p>
          <a:p>
            <a:r>
              <a:rPr lang="en-GB" dirty="0"/>
              <a:t>18-The Faculty of Technology</a:t>
            </a:r>
            <a:endParaRPr lang="tr-TR" dirty="0"/>
          </a:p>
          <a:p>
            <a:r>
              <a:rPr lang="en-GB" dirty="0"/>
              <a:t>19-The Faculty of Theology and Religious Studies</a:t>
            </a:r>
            <a:endParaRPr lang="tr-TR" dirty="0"/>
          </a:p>
        </p:txBody>
      </p:sp>
      <p:sp>
        <p:nvSpPr>
          <p:cNvPr id="4" name="İçerik Yer Tutucusu 3"/>
          <p:cNvSpPr>
            <a:spLocks noGrp="1"/>
          </p:cNvSpPr>
          <p:nvPr>
            <p:ph sz="half" idx="2"/>
          </p:nvPr>
        </p:nvSpPr>
        <p:spPr>
          <a:xfrm>
            <a:off x="4427984" y="332656"/>
            <a:ext cx="4495800" cy="5976664"/>
          </a:xfrm>
        </p:spPr>
        <p:txBody>
          <a:bodyPr>
            <a:normAutofit fontScale="55000" lnSpcReduction="20000"/>
          </a:bodyPr>
          <a:lstStyle/>
          <a:p>
            <a:pPr marL="0" indent="0">
              <a:buNone/>
            </a:pPr>
            <a:r>
              <a:rPr lang="tr-TR" sz="2900" b="1" dirty="0"/>
              <a:t>Vocational Schools</a:t>
            </a:r>
          </a:p>
          <a:p>
            <a:pPr marL="0" indent="0">
              <a:buNone/>
            </a:pPr>
            <a:endParaRPr lang="tr-TR" sz="3200" b="1" dirty="0" smtClean="0">
              <a:latin typeface="Times New Roman" pitchFamily="18" charset="0"/>
              <a:cs typeface="Times New Roman" pitchFamily="18" charset="0"/>
            </a:endParaRPr>
          </a:p>
          <a:p>
            <a:r>
              <a:rPr lang="en-GB" dirty="0" smtClean="0"/>
              <a:t>1-Aksu </a:t>
            </a:r>
            <a:r>
              <a:rPr lang="en-GB" dirty="0"/>
              <a:t>Mehmet Süreyya Demiraslan Vocational School</a:t>
            </a:r>
            <a:endParaRPr lang="tr-TR" dirty="0"/>
          </a:p>
          <a:p>
            <a:r>
              <a:rPr lang="en-GB" dirty="0"/>
              <a:t>2-Atabey Vocational School</a:t>
            </a:r>
            <a:endParaRPr lang="tr-TR" dirty="0"/>
          </a:p>
          <a:p>
            <a:r>
              <a:rPr lang="en-GB" dirty="0"/>
              <a:t>3-Distance Education Vocational School</a:t>
            </a:r>
            <a:endParaRPr lang="tr-TR" dirty="0"/>
          </a:p>
          <a:p>
            <a:r>
              <a:rPr lang="en-GB" dirty="0"/>
              <a:t>4-Eğirdir Health Services Vocational Schools</a:t>
            </a:r>
            <a:endParaRPr lang="tr-TR" dirty="0"/>
          </a:p>
          <a:p>
            <a:r>
              <a:rPr lang="en-GB" dirty="0"/>
              <a:t>5-Eğirdir Vocational School</a:t>
            </a:r>
            <a:endParaRPr lang="tr-TR" dirty="0"/>
          </a:p>
          <a:p>
            <a:r>
              <a:rPr lang="en-GB" dirty="0"/>
              <a:t>6-Gelendost Vocational School</a:t>
            </a:r>
            <a:endParaRPr lang="tr-TR" dirty="0"/>
          </a:p>
          <a:p>
            <a:r>
              <a:rPr lang="en-GB" dirty="0"/>
              <a:t>7-Gönen Vocational School</a:t>
            </a:r>
            <a:endParaRPr lang="tr-TR" dirty="0"/>
          </a:p>
          <a:p>
            <a:r>
              <a:rPr lang="en-GB" dirty="0"/>
              <a:t>8-Isparta Health Services Vocational School</a:t>
            </a:r>
            <a:endParaRPr lang="tr-TR" dirty="0"/>
          </a:p>
          <a:p>
            <a:r>
              <a:rPr lang="en-GB" dirty="0"/>
              <a:t>9-Isparta Vocational School</a:t>
            </a:r>
            <a:endParaRPr lang="tr-TR" dirty="0"/>
          </a:p>
          <a:p>
            <a:r>
              <a:rPr lang="en-GB" dirty="0"/>
              <a:t>10-Justice Vocational School</a:t>
            </a:r>
            <a:endParaRPr lang="tr-TR" dirty="0"/>
          </a:p>
          <a:p>
            <a:r>
              <a:rPr lang="en-GB" dirty="0"/>
              <a:t>11-Keçiborlu Vocational School</a:t>
            </a:r>
            <a:endParaRPr lang="tr-TR" dirty="0"/>
          </a:p>
          <a:p>
            <a:r>
              <a:rPr lang="en-GB" dirty="0"/>
              <a:t>12-Senirkent Vocational School</a:t>
            </a:r>
            <a:endParaRPr lang="tr-TR" dirty="0"/>
          </a:p>
          <a:p>
            <a:r>
              <a:rPr lang="en-GB" dirty="0"/>
              <a:t>13-Sütçüler Prof. Dr. Hasan Gürbüz Vocational School</a:t>
            </a:r>
            <a:endParaRPr lang="tr-TR" dirty="0"/>
          </a:p>
          <a:p>
            <a:r>
              <a:rPr lang="en-GB" dirty="0"/>
              <a:t>14-Şarkikaraağaç Tourism Vocational School</a:t>
            </a:r>
            <a:endParaRPr lang="tr-TR" dirty="0"/>
          </a:p>
          <a:p>
            <a:r>
              <a:rPr lang="en-GB" dirty="0"/>
              <a:t>15-Şarkikaraağaç Vocational School</a:t>
            </a:r>
            <a:endParaRPr lang="tr-TR" dirty="0"/>
          </a:p>
          <a:p>
            <a:r>
              <a:rPr lang="en-GB" dirty="0"/>
              <a:t>16-Technical Sciences Vocational School</a:t>
            </a:r>
            <a:endParaRPr lang="tr-TR" dirty="0"/>
          </a:p>
          <a:p>
            <a:r>
              <a:rPr lang="en-GB" dirty="0"/>
              <a:t>17-Uluborlu Selahattin Karasoy Vocational School</a:t>
            </a:r>
            <a:endParaRPr lang="tr-TR" dirty="0"/>
          </a:p>
          <a:p>
            <a:r>
              <a:rPr lang="en-GB" dirty="0"/>
              <a:t>18-Yalvaç Technical Sciences Vocational School</a:t>
            </a:r>
            <a:endParaRPr lang="tr-TR" dirty="0"/>
          </a:p>
          <a:p>
            <a:r>
              <a:rPr lang="en-GB" dirty="0"/>
              <a:t>19-Yalvaç Vocational School</a:t>
            </a:r>
            <a:endParaRPr lang="tr-TR" dirty="0"/>
          </a:p>
          <a:p>
            <a:r>
              <a:rPr lang="en-GB" dirty="0"/>
              <a:t>20-Yenişarbademli Vocational School</a:t>
            </a:r>
            <a:endParaRPr lang="tr-TR" dirty="0"/>
          </a:p>
          <a:p>
            <a:r>
              <a:rPr lang="en-GB" dirty="0"/>
              <a:t>21-Atayalvaç Vocational School of Health Sciences</a:t>
            </a:r>
            <a:endParaRPr lang="tr-TR" dirty="0"/>
          </a:p>
        </p:txBody>
      </p:sp>
    </p:spTree>
    <p:extLst>
      <p:ext uri="{BB962C8B-B14F-4D97-AF65-F5344CB8AC3E}">
        <p14:creationId xmlns:p14="http://schemas.microsoft.com/office/powerpoint/2010/main" val="9601670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490066"/>
          </a:xfrm>
        </p:spPr>
        <p:txBody>
          <a:bodyPr>
            <a:noAutofit/>
          </a:bodyPr>
          <a:lstStyle/>
          <a:p>
            <a:r>
              <a:rPr lang="tr-TR" sz="3500" b="1" dirty="0"/>
              <a:t>Research </a:t>
            </a:r>
            <a:r>
              <a:rPr lang="tr-TR" sz="3500" b="1" dirty="0" err="1"/>
              <a:t>and</a:t>
            </a:r>
            <a:r>
              <a:rPr lang="tr-TR" sz="3500" b="1" dirty="0"/>
              <a:t> Application Centers</a:t>
            </a:r>
          </a:p>
        </p:txBody>
      </p:sp>
      <p:sp>
        <p:nvSpPr>
          <p:cNvPr id="3" name="İçerik Yer Tutucusu 2"/>
          <p:cNvSpPr>
            <a:spLocks noGrp="1"/>
          </p:cNvSpPr>
          <p:nvPr>
            <p:ph sz="half" idx="1"/>
          </p:nvPr>
        </p:nvSpPr>
        <p:spPr>
          <a:xfrm>
            <a:off x="395536" y="836712"/>
            <a:ext cx="4546848" cy="5760640"/>
          </a:xfrm>
        </p:spPr>
        <p:txBody>
          <a:bodyPr>
            <a:noAutofit/>
          </a:bodyPr>
          <a:lstStyle/>
          <a:p>
            <a:r>
              <a:rPr lang="en-GB" sz="1200" dirty="0" smtClean="0"/>
              <a:t>1-Alevi </a:t>
            </a:r>
            <a:r>
              <a:rPr lang="en-GB" sz="1200" dirty="0"/>
              <a:t>Bektashi Culture</a:t>
            </a:r>
            <a:endParaRPr lang="tr-TR" sz="1200" dirty="0"/>
          </a:p>
          <a:p>
            <a:r>
              <a:rPr lang="en-GB" sz="1200" dirty="0"/>
              <a:t>2-Archeology Research and Application Center</a:t>
            </a:r>
            <a:endParaRPr lang="tr-TR" sz="1200" dirty="0"/>
          </a:p>
          <a:p>
            <a:r>
              <a:rPr lang="en-GB" sz="1200" dirty="0"/>
              <a:t>3-Atatürk Principles and Revolutions</a:t>
            </a:r>
            <a:endParaRPr lang="tr-TR" sz="1200" dirty="0"/>
          </a:p>
          <a:p>
            <a:r>
              <a:rPr lang="en-GB" sz="1200" dirty="0"/>
              <a:t>4-Botanical Garden and Herbarium</a:t>
            </a:r>
            <a:endParaRPr lang="tr-TR" sz="1200" dirty="0"/>
          </a:p>
          <a:p>
            <a:r>
              <a:rPr lang="en-GB" sz="1200" dirty="0"/>
              <a:t>5-Cad Cam </a:t>
            </a:r>
            <a:endParaRPr lang="tr-TR" sz="1200" dirty="0"/>
          </a:p>
          <a:p>
            <a:r>
              <a:rPr lang="en-GB" sz="1200" dirty="0"/>
              <a:t>6-Ceramics Research and Application</a:t>
            </a:r>
            <a:endParaRPr lang="tr-TR" sz="1200" dirty="0"/>
          </a:p>
          <a:p>
            <a:r>
              <a:rPr lang="en-GB" sz="1200" dirty="0"/>
              <a:t>7-Computer Sciences</a:t>
            </a:r>
            <a:endParaRPr lang="tr-TR" sz="1200" dirty="0"/>
          </a:p>
          <a:p>
            <a:r>
              <a:rPr lang="en-GB" sz="1200" dirty="0"/>
              <a:t>8-Culture of Music</a:t>
            </a:r>
            <a:endParaRPr lang="tr-TR" sz="1200" dirty="0"/>
          </a:p>
          <a:p>
            <a:r>
              <a:rPr lang="en-GB" sz="1200" dirty="0"/>
              <a:t>9-Dentistry Science</a:t>
            </a:r>
            <a:endParaRPr lang="tr-TR" sz="1200" dirty="0"/>
          </a:p>
          <a:p>
            <a:r>
              <a:rPr lang="en-GB" sz="1200" dirty="0"/>
              <a:t>10-District of Lakes Water Resources</a:t>
            </a:r>
            <a:endParaRPr lang="tr-TR" sz="1200" dirty="0"/>
          </a:p>
          <a:p>
            <a:r>
              <a:rPr lang="en-GB" sz="1200" dirty="0"/>
              <a:t>11-Earthquake and Geotechnical</a:t>
            </a:r>
            <a:endParaRPr lang="tr-TR" sz="1200" dirty="0"/>
          </a:p>
          <a:p>
            <a:r>
              <a:rPr lang="en-GB" sz="1200" dirty="0"/>
              <a:t>12-Empirical and Observational Student Research Center</a:t>
            </a:r>
            <a:endParaRPr lang="tr-TR" sz="1200" dirty="0"/>
          </a:p>
          <a:p>
            <a:r>
              <a:rPr lang="en-GB" sz="1200" dirty="0"/>
              <a:t>13-Energy Research</a:t>
            </a:r>
            <a:endParaRPr lang="tr-TR" sz="1200" dirty="0"/>
          </a:p>
          <a:p>
            <a:r>
              <a:rPr lang="en-GB" sz="1200" dirty="0"/>
              <a:t>14-European Union Research and Documentation and Application Center</a:t>
            </a:r>
            <a:endParaRPr lang="tr-TR" sz="1200" dirty="0"/>
          </a:p>
          <a:p>
            <a:r>
              <a:rPr lang="en-GB" sz="1200" dirty="0"/>
              <a:t>15-Forestry Research Center</a:t>
            </a:r>
            <a:endParaRPr lang="tr-TR" sz="1200" dirty="0"/>
          </a:p>
          <a:p>
            <a:r>
              <a:rPr lang="en-GB" sz="1200" dirty="0"/>
              <a:t>16-Health Research and Application Center</a:t>
            </a:r>
            <a:endParaRPr lang="tr-TR" sz="1200" dirty="0"/>
          </a:p>
          <a:p>
            <a:r>
              <a:rPr lang="en-GB" sz="1200" dirty="0"/>
              <a:t>17-Hydrogen Technologies Research</a:t>
            </a:r>
            <a:endParaRPr lang="tr-TR" sz="1200" dirty="0"/>
          </a:p>
          <a:p>
            <a:r>
              <a:rPr lang="en-GB" sz="1200" dirty="0"/>
              <a:t>18-Leadership </a:t>
            </a:r>
            <a:endParaRPr lang="tr-TR" sz="1200" dirty="0"/>
          </a:p>
          <a:p>
            <a:r>
              <a:rPr lang="en-GB" sz="1200" dirty="0"/>
              <a:t>19-Lifelong Learning</a:t>
            </a:r>
            <a:endParaRPr lang="tr-TR" sz="1200" dirty="0"/>
          </a:p>
          <a:p>
            <a:r>
              <a:rPr lang="en-GB" sz="1200" dirty="0"/>
              <a:t>20-Neurological Sciences</a:t>
            </a:r>
            <a:endParaRPr lang="tr-TR" sz="1200" dirty="0"/>
          </a:p>
          <a:p>
            <a:r>
              <a:rPr lang="en-GB" sz="1400" dirty="0"/>
              <a:t>21-Pumice Research and Application Center</a:t>
            </a:r>
            <a:endParaRPr lang="tr-TR" sz="1400" dirty="0"/>
          </a:p>
          <a:p>
            <a:r>
              <a:rPr lang="en-GB" sz="1400" dirty="0"/>
              <a:t>22-Remote Sensing System</a:t>
            </a:r>
            <a:endParaRPr lang="tr-TR" sz="1400" dirty="0"/>
          </a:p>
          <a:p>
            <a:r>
              <a:rPr lang="en-GB" sz="1400" dirty="0"/>
              <a:t>23-Renewable Energy Sources</a:t>
            </a:r>
            <a:endParaRPr lang="tr-TR" sz="1400" dirty="0"/>
          </a:p>
          <a:p>
            <a:r>
              <a:rPr lang="en-GB" sz="1400" dirty="0"/>
              <a:t>24-Hotel of Research and Application</a:t>
            </a:r>
            <a:endParaRPr lang="tr-TR" sz="1400" dirty="0"/>
          </a:p>
          <a:p>
            <a:endParaRPr lang="tr-TR" sz="1400" dirty="0"/>
          </a:p>
          <a:p>
            <a:r>
              <a:rPr lang="en-GB" sz="1400" dirty="0"/>
              <a:t> </a:t>
            </a:r>
            <a:endParaRPr lang="tr-TR" sz="1400" dirty="0"/>
          </a:p>
        </p:txBody>
      </p:sp>
      <p:sp>
        <p:nvSpPr>
          <p:cNvPr id="4" name="İçerik Yer Tutucusu 3"/>
          <p:cNvSpPr>
            <a:spLocks noGrp="1"/>
          </p:cNvSpPr>
          <p:nvPr>
            <p:ph sz="half" idx="2"/>
          </p:nvPr>
        </p:nvSpPr>
        <p:spPr>
          <a:xfrm>
            <a:off x="5050087" y="764704"/>
            <a:ext cx="4067944" cy="6093296"/>
          </a:xfrm>
        </p:spPr>
        <p:txBody>
          <a:bodyPr>
            <a:noAutofit/>
          </a:bodyPr>
          <a:lstStyle/>
          <a:p>
            <a:r>
              <a:rPr lang="en-GB" sz="1200" dirty="0" smtClean="0"/>
              <a:t>25-Rose </a:t>
            </a:r>
            <a:r>
              <a:rPr lang="en-GB" sz="1200" dirty="0"/>
              <a:t>and Rose Products</a:t>
            </a:r>
            <a:endParaRPr lang="tr-TR" sz="1200" dirty="0"/>
          </a:p>
          <a:p>
            <a:r>
              <a:rPr lang="en-GB" sz="1200" dirty="0"/>
              <a:t>26-Search and Rescue</a:t>
            </a:r>
            <a:endParaRPr lang="tr-TR" sz="1200" dirty="0"/>
          </a:p>
          <a:p>
            <a:r>
              <a:rPr lang="en-GB" sz="1200" dirty="0"/>
              <a:t>27-Sports Sciences</a:t>
            </a:r>
            <a:endParaRPr lang="tr-TR" sz="1200" dirty="0"/>
          </a:p>
          <a:p>
            <a:r>
              <a:rPr lang="en-GB" sz="1200" dirty="0"/>
              <a:t>28-Statistic Consultancy</a:t>
            </a:r>
            <a:endParaRPr lang="tr-TR" sz="1200" dirty="0"/>
          </a:p>
          <a:p>
            <a:r>
              <a:rPr lang="en-GB" sz="1200" dirty="0"/>
              <a:t>29-Strategic Researches</a:t>
            </a:r>
            <a:endParaRPr lang="tr-TR" sz="1200" dirty="0"/>
          </a:p>
          <a:p>
            <a:r>
              <a:rPr lang="en-GB" sz="1200" dirty="0"/>
              <a:t>30-Teaching of Turkish and Foreign Languages Research and Application</a:t>
            </a:r>
            <a:endParaRPr lang="tr-TR" sz="1200" dirty="0"/>
          </a:p>
          <a:p>
            <a:r>
              <a:rPr lang="en-GB" sz="1200" dirty="0"/>
              <a:t>31-Technological Materials</a:t>
            </a:r>
            <a:endParaRPr lang="tr-TR" sz="1200" dirty="0"/>
          </a:p>
          <a:p>
            <a:r>
              <a:rPr lang="en-GB" sz="1200" dirty="0"/>
              <a:t>32-Textile and Handcrafts</a:t>
            </a:r>
            <a:endParaRPr lang="tr-TR" sz="1200" dirty="0"/>
          </a:p>
          <a:p>
            <a:r>
              <a:rPr lang="en-GB" sz="1200" dirty="0"/>
              <a:t>33-Disabled Research and Application Center</a:t>
            </a:r>
            <a:endParaRPr lang="tr-TR" sz="1200" dirty="0"/>
          </a:p>
          <a:p>
            <a:r>
              <a:rPr lang="en-GB" sz="1200" dirty="0"/>
              <a:t>34-Village Institutes Education</a:t>
            </a:r>
            <a:endParaRPr lang="tr-TR" sz="1200" dirty="0"/>
          </a:p>
          <a:p>
            <a:r>
              <a:rPr lang="en-GB" sz="1200" dirty="0"/>
              <a:t>35-Corporate Communication</a:t>
            </a:r>
            <a:endParaRPr lang="tr-TR" sz="1200" dirty="0"/>
          </a:p>
          <a:p>
            <a:r>
              <a:rPr lang="en-GB" sz="1200" dirty="0"/>
              <a:t>36-Motor Vehicles</a:t>
            </a:r>
            <a:endParaRPr lang="tr-TR" sz="1200" dirty="0"/>
          </a:p>
          <a:p>
            <a:r>
              <a:rPr lang="en-GB" sz="1200" dirty="0"/>
              <a:t>37-Sleep Disorders Diagnostic Treatment</a:t>
            </a:r>
            <a:endParaRPr lang="tr-TR" sz="1200" dirty="0"/>
          </a:p>
          <a:p>
            <a:r>
              <a:rPr lang="en-GB" sz="1200" dirty="0"/>
              <a:t>38-Laboratory Animals and Medical Research</a:t>
            </a:r>
            <a:endParaRPr lang="tr-TR" sz="1200" dirty="0"/>
          </a:p>
          <a:p>
            <a:r>
              <a:rPr lang="en-GB" sz="1200" dirty="0"/>
              <a:t>39-Natural and Industrial Building Materials</a:t>
            </a:r>
            <a:endParaRPr lang="tr-TR" sz="1200" dirty="0"/>
          </a:p>
          <a:p>
            <a:r>
              <a:rPr lang="en-GB" sz="1200" dirty="0"/>
              <a:t>40-Highly Gifted People Research and Application Center</a:t>
            </a:r>
            <a:endParaRPr lang="tr-TR" sz="1200" dirty="0"/>
          </a:p>
          <a:p>
            <a:r>
              <a:rPr lang="en-GB" sz="1200" dirty="0"/>
              <a:t>41-Davraz High Altitude Sportive Performances Research and Application Center</a:t>
            </a:r>
            <a:endParaRPr lang="tr-TR" sz="1200" dirty="0"/>
          </a:p>
          <a:p>
            <a:r>
              <a:rPr lang="en-GB" sz="1200" dirty="0"/>
              <a:t>42-Andulisia Civilisation Studies Research and Application Center</a:t>
            </a:r>
            <a:endParaRPr lang="tr-TR" sz="1200" dirty="0"/>
          </a:p>
          <a:p>
            <a:r>
              <a:rPr lang="en-GB" sz="1200" dirty="0"/>
              <a:t>43-Human Resources Work and Performance Evaluation</a:t>
            </a:r>
            <a:endParaRPr lang="tr-TR" sz="1200" dirty="0"/>
          </a:p>
          <a:p>
            <a:r>
              <a:rPr lang="en-GB" sz="1200" dirty="0"/>
              <a:t>44-Women Issues Research and Application</a:t>
            </a:r>
            <a:endParaRPr lang="tr-TR" sz="1200" dirty="0"/>
          </a:p>
          <a:p>
            <a:r>
              <a:rPr lang="en-GB" sz="1200" dirty="0"/>
              <a:t>45-Career Planning and Alumni Center</a:t>
            </a:r>
            <a:endParaRPr lang="tr-TR" sz="1200" dirty="0"/>
          </a:p>
          <a:p>
            <a:r>
              <a:rPr lang="en-GB" sz="1200" dirty="0"/>
              <a:t>46-Radio Television Research and Application Center</a:t>
            </a:r>
            <a:endParaRPr lang="tr-TR" sz="1200" dirty="0"/>
          </a:p>
          <a:p>
            <a:r>
              <a:rPr lang="en-GB" sz="1200" dirty="0"/>
              <a:t>47-Agricultural Research and Application Center</a:t>
            </a:r>
            <a:endParaRPr lang="tr-TR" sz="1200" dirty="0"/>
          </a:p>
          <a:p>
            <a:r>
              <a:rPr lang="en-GB" sz="1200" dirty="0"/>
              <a:t>48-Distance Learning and Education</a:t>
            </a:r>
            <a:endParaRPr lang="tr-TR" sz="135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1672127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1259632" y="4293096"/>
            <a:ext cx="7272808" cy="1656184"/>
          </a:xfrm>
        </p:spPr>
        <p:txBody>
          <a:bodyPr>
            <a:normAutofit fontScale="70000" lnSpcReduction="20000"/>
          </a:bodyPr>
          <a:lstStyle/>
          <a:p>
            <a:r>
              <a:rPr lang="tr-TR" sz="2400" b="1" dirty="0" err="1" smtClean="0"/>
              <a:t>Higher</a:t>
            </a:r>
            <a:r>
              <a:rPr lang="tr-TR" sz="2400" b="1" dirty="0" smtClean="0"/>
              <a:t> Schools</a:t>
            </a:r>
            <a:endParaRPr lang="tr-TR" sz="2400" b="1" dirty="0"/>
          </a:p>
          <a:p>
            <a:r>
              <a:rPr lang="en-GB" sz="2400" dirty="0"/>
              <a:t>1-Eğirdir Tourism and Hotel Administration</a:t>
            </a:r>
            <a:endParaRPr lang="tr-TR" sz="2400" dirty="0"/>
          </a:p>
          <a:p>
            <a:r>
              <a:rPr lang="en-GB" sz="2400" dirty="0"/>
              <a:t>2-The School of Foreign Languages</a:t>
            </a:r>
            <a:endParaRPr lang="tr-TR" sz="2400" dirty="0"/>
          </a:p>
          <a:p>
            <a:r>
              <a:rPr lang="en-GB" sz="2400" dirty="0"/>
              <a:t>3-Yalvaç Büyükkutlu School of Applied Sciences</a:t>
            </a:r>
            <a:endParaRPr lang="tr-TR" sz="2400" dirty="0"/>
          </a:p>
          <a:p>
            <a:r>
              <a:rPr lang="en-GB" sz="2400" dirty="0"/>
              <a:t>4-State Conservatory</a:t>
            </a:r>
            <a:endParaRPr lang="tr-TR" sz="2400" dirty="0"/>
          </a:p>
          <a:p>
            <a:r>
              <a:rPr lang="en-GB" sz="2400" dirty="0"/>
              <a:t>5-School of Civil Aviation</a:t>
            </a:r>
            <a:endParaRPr lang="tr-TR" sz="2400" dirty="0"/>
          </a:p>
        </p:txBody>
      </p:sp>
      <p:sp>
        <p:nvSpPr>
          <p:cNvPr id="4" name="İçerik Yer Tutucusu 3"/>
          <p:cNvSpPr>
            <a:spLocks noGrp="1"/>
          </p:cNvSpPr>
          <p:nvPr>
            <p:ph sz="half" idx="2"/>
          </p:nvPr>
        </p:nvSpPr>
        <p:spPr>
          <a:xfrm>
            <a:off x="1115616" y="1196752"/>
            <a:ext cx="7704856" cy="3096344"/>
          </a:xfrm>
        </p:spPr>
        <p:txBody>
          <a:bodyPr>
            <a:normAutofit fontScale="70000" lnSpcReduction="20000"/>
          </a:bodyPr>
          <a:lstStyle/>
          <a:p>
            <a:pPr marL="0" indent="0">
              <a:buNone/>
            </a:pPr>
            <a:r>
              <a:rPr lang="tr-TR" sz="2400" b="1" dirty="0" smtClean="0"/>
              <a:t>Institutions:</a:t>
            </a:r>
            <a:r>
              <a:rPr lang="tr-TR" sz="2400" b="1" dirty="0" smtClean="0">
                <a:cs typeface="Times New Roman" pitchFamily="18" charset="0"/>
              </a:rPr>
              <a:t> Master </a:t>
            </a:r>
            <a:r>
              <a:rPr lang="tr-TR" sz="2400" b="1" dirty="0" err="1" smtClean="0">
                <a:cs typeface="Times New Roman" pitchFamily="18" charset="0"/>
              </a:rPr>
              <a:t>and</a:t>
            </a:r>
            <a:r>
              <a:rPr lang="tr-TR" sz="2400" b="1" dirty="0" smtClean="0">
                <a:cs typeface="Times New Roman" pitchFamily="18" charset="0"/>
              </a:rPr>
              <a:t> </a:t>
            </a:r>
            <a:r>
              <a:rPr lang="tr-TR" sz="2400" b="1" dirty="0" err="1" smtClean="0">
                <a:cs typeface="Times New Roman" pitchFamily="18" charset="0"/>
              </a:rPr>
              <a:t>PhD</a:t>
            </a:r>
            <a:r>
              <a:rPr lang="tr-TR" sz="2400" b="1" dirty="0" smtClean="0">
                <a:cs typeface="Times New Roman" pitchFamily="18" charset="0"/>
              </a:rPr>
              <a:t> </a:t>
            </a:r>
            <a:r>
              <a:rPr lang="tr-TR" sz="2400" b="1" dirty="0" err="1" smtClean="0">
                <a:cs typeface="Times New Roman" pitchFamily="18" charset="0"/>
              </a:rPr>
              <a:t>Programmes</a:t>
            </a:r>
            <a:endParaRPr lang="tr-TR" sz="2400" b="1" dirty="0" smtClean="0">
              <a:cs typeface="Times New Roman" pitchFamily="18" charset="0"/>
            </a:endParaRPr>
          </a:p>
          <a:p>
            <a:pPr marL="0" indent="0">
              <a:buNone/>
            </a:pPr>
            <a:endParaRPr lang="tr-TR" sz="3400" b="1" dirty="0" smtClean="0">
              <a:latin typeface="Times New Roman" pitchFamily="18" charset="0"/>
              <a:cs typeface="Times New Roman" pitchFamily="18" charset="0"/>
            </a:endParaRPr>
          </a:p>
          <a:p>
            <a:r>
              <a:rPr lang="en-GB" dirty="0" smtClean="0"/>
              <a:t>1-Graduate </a:t>
            </a:r>
            <a:r>
              <a:rPr lang="en-GB" dirty="0"/>
              <a:t>School of Natural and Applied Sciences</a:t>
            </a:r>
            <a:endParaRPr lang="tr-TR" dirty="0"/>
          </a:p>
          <a:p>
            <a:r>
              <a:rPr lang="en-GB" dirty="0"/>
              <a:t>2-The Institute of Education Sciences</a:t>
            </a:r>
            <a:endParaRPr lang="tr-TR" dirty="0"/>
          </a:p>
          <a:p>
            <a:r>
              <a:rPr lang="en-GB" dirty="0"/>
              <a:t>3-The Institute of Fine Arts</a:t>
            </a:r>
            <a:endParaRPr lang="tr-TR" dirty="0"/>
          </a:p>
          <a:p>
            <a:r>
              <a:rPr lang="en-GB" dirty="0"/>
              <a:t>4-The Institute of Medical Sciences</a:t>
            </a:r>
            <a:endParaRPr lang="tr-TR" dirty="0"/>
          </a:p>
          <a:p>
            <a:r>
              <a:rPr lang="en-GB" dirty="0"/>
              <a:t>5-The Institute of Social Sciences</a:t>
            </a:r>
            <a:endParaRPr lang="tr-TR" dirty="0"/>
          </a:p>
          <a:p>
            <a:r>
              <a:rPr lang="en-GB" dirty="0"/>
              <a:t>6-The Institute of Water Science</a:t>
            </a:r>
            <a:endParaRPr lang="tr-TR" dirty="0"/>
          </a:p>
          <a:p>
            <a:pPr marL="0" indent="0">
              <a:buNone/>
            </a:pPr>
            <a:endParaRPr lang="tr-TR" dirty="0">
              <a:latin typeface="Times New Roman" pitchFamily="18" charset="0"/>
              <a:cs typeface="Times New Roman" pitchFamily="18" charset="0"/>
            </a:endParaRPr>
          </a:p>
          <a:p>
            <a:pPr marL="0" indent="0">
              <a:buNone/>
            </a:pPr>
            <a:r>
              <a:rPr lang="tr-TR" b="1" dirty="0">
                <a:latin typeface="Times New Roman" pitchFamily="18" charset="0"/>
                <a:cs typeface="Times New Roman" pitchFamily="18" charset="0"/>
              </a:rPr>
              <a:t> </a:t>
            </a:r>
            <a:r>
              <a:rPr lang="tr-TR" b="1" dirty="0" smtClean="0">
                <a:latin typeface="Times New Roman" pitchFamily="18" charset="0"/>
                <a:cs typeface="Times New Roman" pitchFamily="18" charset="0"/>
              </a:rPr>
              <a:t>    </a:t>
            </a:r>
            <a:r>
              <a:rPr lang="tr-TR" b="1" dirty="0" err="1">
                <a:latin typeface="Times New Roman" pitchFamily="18" charset="0"/>
                <a:cs typeface="Times New Roman" pitchFamily="18" charset="0"/>
              </a:rPr>
              <a:t>T</a:t>
            </a:r>
            <a:r>
              <a:rPr lang="tr-TR" b="1" dirty="0" err="1" smtClean="0">
                <a:latin typeface="Times New Roman" pitchFamily="18" charset="0"/>
                <a:cs typeface="Times New Roman" pitchFamily="18" charset="0"/>
              </a:rPr>
              <a:t>here</a:t>
            </a:r>
            <a:r>
              <a:rPr lang="tr-TR" b="1" dirty="0" smtClean="0">
                <a:latin typeface="Times New Roman" pitchFamily="18" charset="0"/>
                <a:cs typeface="Times New Roman" pitchFamily="18" charset="0"/>
              </a:rPr>
              <a:t> </a:t>
            </a:r>
            <a:r>
              <a:rPr lang="tr-TR" b="1" dirty="0" err="1" smtClean="0">
                <a:latin typeface="Times New Roman" pitchFamily="18" charset="0"/>
                <a:cs typeface="Times New Roman" pitchFamily="18" charset="0"/>
              </a:rPr>
              <a:t>are</a:t>
            </a:r>
            <a:r>
              <a:rPr lang="tr-TR" b="1" dirty="0" smtClean="0">
                <a:latin typeface="Times New Roman" pitchFamily="18" charset="0"/>
                <a:cs typeface="Times New Roman" pitchFamily="18" charset="0"/>
              </a:rPr>
              <a:t> </a:t>
            </a:r>
            <a:r>
              <a:rPr lang="tr-TR" b="1" dirty="0" err="1" smtClean="0">
                <a:latin typeface="Times New Roman" pitchFamily="18" charset="0"/>
                <a:cs typeface="Times New Roman" pitchFamily="18" charset="0"/>
              </a:rPr>
              <a:t>more</a:t>
            </a:r>
            <a:r>
              <a:rPr lang="tr-TR" b="1" dirty="0" smtClean="0">
                <a:latin typeface="Times New Roman" pitchFamily="18" charset="0"/>
                <a:cs typeface="Times New Roman" pitchFamily="18" charset="0"/>
              </a:rPr>
              <a:t> </a:t>
            </a:r>
            <a:r>
              <a:rPr lang="tr-TR" b="1" dirty="0" err="1" smtClean="0">
                <a:latin typeface="Times New Roman" pitchFamily="18" charset="0"/>
                <a:cs typeface="Times New Roman" pitchFamily="18" charset="0"/>
              </a:rPr>
              <a:t>than</a:t>
            </a:r>
            <a:r>
              <a:rPr lang="tr-TR" b="1" dirty="0" smtClean="0">
                <a:latin typeface="Times New Roman" pitchFamily="18" charset="0"/>
                <a:cs typeface="Times New Roman" pitchFamily="18" charset="0"/>
              </a:rPr>
              <a:t> 150 Master </a:t>
            </a:r>
            <a:r>
              <a:rPr lang="tr-TR" b="1" dirty="0" err="1" smtClean="0">
                <a:latin typeface="Times New Roman" pitchFamily="18" charset="0"/>
                <a:cs typeface="Times New Roman" pitchFamily="18" charset="0"/>
              </a:rPr>
              <a:t>and</a:t>
            </a:r>
            <a:r>
              <a:rPr lang="tr-TR" b="1" dirty="0" smtClean="0">
                <a:latin typeface="Times New Roman" pitchFamily="18" charset="0"/>
                <a:cs typeface="Times New Roman" pitchFamily="18" charset="0"/>
              </a:rPr>
              <a:t> </a:t>
            </a:r>
            <a:r>
              <a:rPr lang="tr-TR" b="1" dirty="0" err="1" smtClean="0">
                <a:latin typeface="Times New Roman" pitchFamily="18" charset="0"/>
                <a:cs typeface="Times New Roman" pitchFamily="18" charset="0"/>
              </a:rPr>
              <a:t>PhD</a:t>
            </a:r>
            <a:r>
              <a:rPr lang="tr-TR" b="1" dirty="0" smtClean="0">
                <a:latin typeface="Times New Roman" pitchFamily="18" charset="0"/>
                <a:cs typeface="Times New Roman" pitchFamily="18" charset="0"/>
              </a:rPr>
              <a:t> </a:t>
            </a:r>
            <a:r>
              <a:rPr lang="tr-TR" b="1" dirty="0" err="1" smtClean="0">
                <a:latin typeface="Times New Roman" pitchFamily="18" charset="0"/>
                <a:cs typeface="Times New Roman" pitchFamily="18" charset="0"/>
              </a:rPr>
              <a:t>Programmes</a:t>
            </a:r>
            <a:r>
              <a:rPr lang="tr-TR" b="1" dirty="0" smtClean="0">
                <a:latin typeface="Times New Roman" pitchFamily="18" charset="0"/>
                <a:cs typeface="Times New Roman" pitchFamily="18" charset="0"/>
              </a:rPr>
              <a:t> in 6 </a:t>
            </a:r>
            <a:r>
              <a:rPr lang="tr-TR" b="1" dirty="0" err="1" smtClean="0">
                <a:latin typeface="Times New Roman" pitchFamily="18" charset="0"/>
                <a:cs typeface="Times New Roman" pitchFamily="18" charset="0"/>
              </a:rPr>
              <a:t>Institutes</a:t>
            </a:r>
            <a:r>
              <a:rPr lang="tr-TR" dirty="0" smtClean="0">
                <a:latin typeface="Times New Roman" pitchFamily="18" charset="0"/>
                <a:cs typeface="Times New Roman" pitchFamily="18" charset="0"/>
              </a:rPr>
              <a:t>. </a:t>
            </a:r>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val="11128049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9692" y="1052736"/>
            <a:ext cx="8219256" cy="922114"/>
          </a:xfrm>
        </p:spPr>
        <p:txBody>
          <a:bodyPr>
            <a:noAutofit/>
          </a:bodyPr>
          <a:lstStyle/>
          <a:p>
            <a:pPr algn="ctr"/>
            <a:r>
              <a:rPr lang="tr-TR" sz="3600" b="1" dirty="0" smtClean="0">
                <a:latin typeface="Times New Roman" pitchFamily="18" charset="0"/>
                <a:cs typeface="Times New Roman" pitchFamily="18" charset="0"/>
              </a:rPr>
              <a:t/>
            </a:r>
            <a:br>
              <a:rPr lang="tr-TR" sz="3600" b="1" dirty="0" smtClean="0">
                <a:latin typeface="Times New Roman" pitchFamily="18" charset="0"/>
                <a:cs typeface="Times New Roman" pitchFamily="18" charset="0"/>
              </a:rPr>
            </a:br>
            <a:r>
              <a:rPr lang="tr-TR" sz="3600" b="1" dirty="0" err="1">
                <a:latin typeface="Times New Roman" pitchFamily="18" charset="0"/>
                <a:cs typeface="Times New Roman" pitchFamily="18" charset="0"/>
              </a:rPr>
              <a:t>A</a:t>
            </a:r>
            <a:r>
              <a:rPr lang="tr-TR" sz="3600" b="1" dirty="0" err="1" smtClean="0">
                <a:latin typeface="Times New Roman" pitchFamily="18" charset="0"/>
                <a:cs typeface="Times New Roman" pitchFamily="18" charset="0"/>
              </a:rPr>
              <a:t>cademic</a:t>
            </a:r>
            <a:r>
              <a:rPr lang="tr-TR" sz="3600" b="1" dirty="0" smtClean="0">
                <a:latin typeface="Times New Roman" pitchFamily="18" charset="0"/>
                <a:cs typeface="Times New Roman" pitchFamily="18" charset="0"/>
              </a:rPr>
              <a:t> </a:t>
            </a:r>
            <a:r>
              <a:rPr lang="tr-TR" sz="3600" b="1" dirty="0" err="1" smtClean="0">
                <a:latin typeface="Times New Roman" pitchFamily="18" charset="0"/>
                <a:cs typeface="Times New Roman" pitchFamily="18" charset="0"/>
              </a:rPr>
              <a:t>Mobility</a:t>
            </a:r>
            <a:r>
              <a:rPr lang="tr-TR" sz="3600" b="1" dirty="0" smtClean="0">
                <a:latin typeface="Times New Roman" pitchFamily="18" charset="0"/>
                <a:cs typeface="Times New Roman" pitchFamily="18" charset="0"/>
              </a:rPr>
              <a:t/>
            </a:r>
            <a:br>
              <a:rPr lang="tr-TR" sz="3600" b="1" dirty="0" smtClean="0">
                <a:latin typeface="Times New Roman" pitchFamily="18" charset="0"/>
                <a:cs typeface="Times New Roman" pitchFamily="18" charset="0"/>
              </a:rPr>
            </a:br>
            <a:r>
              <a:rPr lang="tr-TR" sz="3600" b="1" dirty="0" smtClean="0">
                <a:latin typeface="Times New Roman" pitchFamily="18" charset="0"/>
                <a:cs typeface="Times New Roman" pitchFamily="18" charset="0"/>
              </a:rPr>
              <a:t> </a:t>
            </a:r>
            <a:r>
              <a:rPr lang="tr-TR" sz="3600" b="1" dirty="0" err="1" smtClean="0">
                <a:latin typeface="Times New Roman" pitchFamily="18" charset="0"/>
                <a:cs typeface="Times New Roman" pitchFamily="18" charset="0"/>
              </a:rPr>
              <a:t>National</a:t>
            </a:r>
            <a:r>
              <a:rPr lang="tr-TR" sz="3600" b="1" dirty="0" smtClean="0">
                <a:latin typeface="Times New Roman" pitchFamily="18" charset="0"/>
                <a:cs typeface="Times New Roman" pitchFamily="18" charset="0"/>
              </a:rPr>
              <a:t> </a:t>
            </a:r>
            <a:r>
              <a:rPr lang="tr-TR" sz="3600" b="1" dirty="0" err="1" smtClean="0">
                <a:latin typeface="Times New Roman" pitchFamily="18" charset="0"/>
                <a:cs typeface="Times New Roman" pitchFamily="18" charset="0"/>
              </a:rPr>
              <a:t>and</a:t>
            </a:r>
            <a:r>
              <a:rPr lang="tr-TR" sz="3600" b="1" dirty="0" smtClean="0">
                <a:latin typeface="Times New Roman" pitchFamily="18" charset="0"/>
                <a:cs typeface="Times New Roman" pitchFamily="18" charset="0"/>
              </a:rPr>
              <a:t> International </a:t>
            </a:r>
            <a:r>
              <a:rPr lang="tr-TR" sz="3600" b="1" dirty="0" err="1" smtClean="0">
                <a:latin typeface="Times New Roman" pitchFamily="18" charset="0"/>
                <a:cs typeface="Times New Roman" pitchFamily="18" charset="0"/>
              </a:rPr>
              <a:t>Student</a:t>
            </a:r>
            <a:r>
              <a:rPr lang="tr-TR" sz="3600" b="1" dirty="0" smtClean="0">
                <a:latin typeface="Times New Roman" pitchFamily="18" charset="0"/>
                <a:cs typeface="Times New Roman" pitchFamily="18" charset="0"/>
              </a:rPr>
              <a:t> </a:t>
            </a:r>
            <a:r>
              <a:rPr lang="tr-TR" sz="3600" b="1" dirty="0" err="1" smtClean="0">
                <a:latin typeface="Times New Roman" pitchFamily="18" charset="0"/>
                <a:cs typeface="Times New Roman" pitchFamily="18" charset="0"/>
              </a:rPr>
              <a:t>and</a:t>
            </a:r>
            <a:r>
              <a:rPr lang="tr-TR" sz="3600" b="1" dirty="0" smtClean="0">
                <a:latin typeface="Times New Roman" pitchFamily="18" charset="0"/>
                <a:cs typeface="Times New Roman" pitchFamily="18" charset="0"/>
              </a:rPr>
              <a:t> </a:t>
            </a:r>
            <a:r>
              <a:rPr lang="tr-TR" sz="3600" b="1" dirty="0" err="1" smtClean="0">
                <a:latin typeface="Times New Roman" pitchFamily="18" charset="0"/>
                <a:cs typeface="Times New Roman" pitchFamily="18" charset="0"/>
              </a:rPr>
              <a:t>Academic</a:t>
            </a:r>
            <a:r>
              <a:rPr lang="tr-TR" sz="3600" b="1" dirty="0" smtClean="0">
                <a:latin typeface="Times New Roman" pitchFamily="18" charset="0"/>
                <a:cs typeface="Times New Roman" pitchFamily="18" charset="0"/>
              </a:rPr>
              <a:t> </a:t>
            </a:r>
            <a:r>
              <a:rPr lang="tr-TR" sz="3600" b="1" dirty="0" err="1" smtClean="0">
                <a:latin typeface="Times New Roman" pitchFamily="18" charset="0"/>
                <a:cs typeface="Times New Roman" pitchFamily="18" charset="0"/>
              </a:rPr>
              <a:t>Staff</a:t>
            </a:r>
            <a:r>
              <a:rPr lang="tr-TR" sz="3600" b="1" dirty="0">
                <a:latin typeface="Times New Roman" pitchFamily="18" charset="0"/>
                <a:cs typeface="Times New Roman" pitchFamily="18" charset="0"/>
              </a:rPr>
              <a:t> </a:t>
            </a:r>
            <a:r>
              <a:rPr lang="tr-TR" sz="3600" b="1" dirty="0" smtClean="0">
                <a:latin typeface="Times New Roman" pitchFamily="18" charset="0"/>
                <a:cs typeface="Times New Roman" pitchFamily="18" charset="0"/>
              </a:rPr>
              <a:t>Exchange </a:t>
            </a:r>
            <a:r>
              <a:rPr lang="tr-TR" sz="3600" b="1" dirty="0" err="1" smtClean="0">
                <a:latin typeface="Times New Roman" pitchFamily="18" charset="0"/>
                <a:cs typeface="Times New Roman" pitchFamily="18" charset="0"/>
              </a:rPr>
              <a:t>Programmes</a:t>
            </a:r>
            <a:endParaRPr lang="tr-TR" sz="3600" b="1" dirty="0">
              <a:latin typeface="Times New Roman" pitchFamily="18" charset="0"/>
              <a:cs typeface="Times New Roman" pitchFamily="18" charset="0"/>
            </a:endParaRPr>
          </a:p>
        </p:txBody>
      </p:sp>
      <p:pic>
        <p:nvPicPr>
          <p:cNvPr id="3078" name="Picture 6" descr="C:\Documents and Settings\user\Desktop\paigkljd,g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2248459"/>
            <a:ext cx="3134471" cy="2005821"/>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Documents and Settings\user\Desktop\aseraspdkfhasdpif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673" y="2547561"/>
            <a:ext cx="3868270" cy="140761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Documents and Settings\user\Desktop\adsız.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4653136"/>
            <a:ext cx="4299180" cy="1882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1331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764704"/>
            <a:ext cx="8219256" cy="792088"/>
          </a:xfrm>
        </p:spPr>
        <p:txBody>
          <a:bodyPr>
            <a:noAutofit/>
          </a:bodyPr>
          <a:lstStyle/>
          <a:p>
            <a:pPr algn="ctr"/>
            <a:r>
              <a:rPr lang="tr-TR" sz="3600" b="1" dirty="0" err="1" smtClean="0">
                <a:latin typeface="Times New Roman" pitchFamily="18" charset="0"/>
                <a:cs typeface="Times New Roman" pitchFamily="18" charset="0"/>
              </a:rPr>
              <a:t>European</a:t>
            </a:r>
            <a:r>
              <a:rPr lang="tr-TR" sz="3600" b="1" dirty="0" smtClean="0">
                <a:latin typeface="Times New Roman" pitchFamily="18" charset="0"/>
                <a:cs typeface="Times New Roman" pitchFamily="18" charset="0"/>
              </a:rPr>
              <a:t> </a:t>
            </a:r>
            <a:r>
              <a:rPr lang="tr-TR" sz="3600" b="1" dirty="0" err="1" smtClean="0">
                <a:latin typeface="Times New Roman" pitchFamily="18" charset="0"/>
                <a:cs typeface="Times New Roman" pitchFamily="18" charset="0"/>
              </a:rPr>
              <a:t>Union</a:t>
            </a:r>
            <a:r>
              <a:rPr lang="tr-TR" sz="3600" b="1" dirty="0" smtClean="0">
                <a:latin typeface="Times New Roman" pitchFamily="18" charset="0"/>
                <a:cs typeface="Times New Roman" pitchFamily="18" charset="0"/>
              </a:rPr>
              <a:t> Erasmus+ </a:t>
            </a:r>
            <a:r>
              <a:rPr lang="tr-TR" sz="3600" b="1" dirty="0" err="1" smtClean="0">
                <a:latin typeface="Times New Roman" pitchFamily="18" charset="0"/>
                <a:cs typeface="Times New Roman" pitchFamily="18" charset="0"/>
              </a:rPr>
              <a:t>Programme</a:t>
            </a:r>
            <a:endParaRPr lang="tr-TR" sz="3600" b="1" dirty="0">
              <a:latin typeface="Times New Roman" pitchFamily="18" charset="0"/>
              <a:cs typeface="Times New Roman" pitchFamily="18" charset="0"/>
            </a:endParaRPr>
          </a:p>
        </p:txBody>
      </p:sp>
      <p:sp>
        <p:nvSpPr>
          <p:cNvPr id="3" name="İçerik Yer Tutucusu 2"/>
          <p:cNvSpPr>
            <a:spLocks noGrp="1"/>
          </p:cNvSpPr>
          <p:nvPr>
            <p:ph sz="half" idx="1"/>
          </p:nvPr>
        </p:nvSpPr>
        <p:spPr>
          <a:xfrm>
            <a:off x="395536" y="1700808"/>
            <a:ext cx="8208912" cy="4176464"/>
          </a:xfrm>
        </p:spPr>
        <p:txBody>
          <a:bodyPr>
            <a:normAutofit lnSpcReduction="10000"/>
          </a:bodyPr>
          <a:lstStyle/>
          <a:p>
            <a:r>
              <a:rPr lang="en-US" sz="2400" dirty="0"/>
              <a:t>It is a European Union program </a:t>
            </a:r>
            <a:r>
              <a:rPr lang="tr-TR" sz="2400" dirty="0" err="1" smtClean="0"/>
              <a:t>that</a:t>
            </a:r>
            <a:r>
              <a:rPr lang="en-US" sz="2400" dirty="0" smtClean="0"/>
              <a:t> encourage</a:t>
            </a:r>
            <a:r>
              <a:rPr lang="tr-TR" sz="2400" dirty="0" smtClean="0"/>
              <a:t>s</a:t>
            </a:r>
            <a:r>
              <a:rPr lang="en-US" sz="2400" dirty="0" smtClean="0"/>
              <a:t> </a:t>
            </a:r>
            <a:r>
              <a:rPr lang="en-US" sz="2400" dirty="0"/>
              <a:t>European higher education institutions to cooperate with </a:t>
            </a:r>
            <a:r>
              <a:rPr lang="tr-TR" sz="2400" dirty="0" err="1" smtClean="0"/>
              <a:t>one</a:t>
            </a:r>
            <a:r>
              <a:rPr lang="tr-TR" sz="2400" dirty="0" smtClean="0"/>
              <a:t> an</a:t>
            </a:r>
            <a:r>
              <a:rPr lang="en-US" sz="2400" dirty="0" smtClean="0"/>
              <a:t>other</a:t>
            </a:r>
            <a:r>
              <a:rPr lang="en-US" sz="2400" dirty="0"/>
              <a:t>. </a:t>
            </a:r>
            <a:r>
              <a:rPr lang="tr-TR" sz="2400" dirty="0" err="1" smtClean="0"/>
              <a:t>Accordingly</a:t>
            </a:r>
            <a:r>
              <a:rPr lang="tr-TR" sz="2400" dirty="0" smtClean="0"/>
              <a:t>, </a:t>
            </a:r>
            <a:r>
              <a:rPr lang="en-US" sz="2400" dirty="0" smtClean="0"/>
              <a:t>Higher </a:t>
            </a:r>
            <a:r>
              <a:rPr lang="en-US" sz="2400" dirty="0"/>
              <a:t>education institutions </a:t>
            </a:r>
            <a:r>
              <a:rPr lang="en-US" sz="2400" dirty="0" smtClean="0"/>
              <a:t> </a:t>
            </a:r>
            <a:r>
              <a:rPr lang="en-US" sz="2400" dirty="0"/>
              <a:t>produce joint </a:t>
            </a:r>
            <a:r>
              <a:rPr lang="en-US" sz="2400" dirty="0" smtClean="0"/>
              <a:t>projects</a:t>
            </a:r>
            <a:r>
              <a:rPr lang="tr-TR" sz="2400" dirty="0" smtClean="0"/>
              <a:t> </a:t>
            </a:r>
            <a:r>
              <a:rPr lang="en-US" sz="2400" dirty="0" smtClean="0"/>
              <a:t>and </a:t>
            </a:r>
            <a:r>
              <a:rPr lang="tr-TR" sz="2400" dirty="0" err="1" smtClean="0"/>
              <a:t>implement</a:t>
            </a:r>
            <a:r>
              <a:rPr lang="tr-TR" sz="2400" dirty="0" smtClean="0"/>
              <a:t> </a:t>
            </a:r>
            <a:r>
              <a:rPr lang="tr-TR" sz="2400" dirty="0" err="1" smtClean="0"/>
              <a:t>these</a:t>
            </a:r>
            <a:r>
              <a:rPr lang="en-US" sz="2400" dirty="0" smtClean="0"/>
              <a:t>; </a:t>
            </a:r>
            <a:r>
              <a:rPr lang="tr-TR" sz="2400" dirty="0"/>
              <a:t>s</a:t>
            </a:r>
            <a:r>
              <a:rPr lang="en-US" sz="2400" dirty="0" err="1" smtClean="0"/>
              <a:t>hort</a:t>
            </a:r>
            <a:r>
              <a:rPr lang="en-US" sz="2400" dirty="0" smtClean="0"/>
              <a:t>-term </a:t>
            </a:r>
            <a:r>
              <a:rPr lang="en-US" sz="2400" dirty="0"/>
              <a:t>student and staff exchange funds to provide unlimited financial support.</a:t>
            </a:r>
          </a:p>
          <a:p>
            <a:r>
              <a:rPr lang="en-US" sz="2400" dirty="0"/>
              <a:t>Erasmus Institution Coordinator</a:t>
            </a:r>
            <a:r>
              <a:rPr lang="tr-TR" sz="2400" dirty="0" err="1" smtClean="0"/>
              <a:t>ship</a:t>
            </a:r>
            <a:r>
              <a:rPr lang="tr-TR" sz="2400" dirty="0" smtClean="0"/>
              <a:t> of </a:t>
            </a:r>
            <a:r>
              <a:rPr lang="en-US" sz="2400" dirty="0" smtClean="0"/>
              <a:t>Süleyman </a:t>
            </a:r>
            <a:r>
              <a:rPr lang="en-US" sz="2400" dirty="0"/>
              <a:t>Demirel University </a:t>
            </a:r>
            <a:r>
              <a:rPr lang="en-US" sz="2400" dirty="0" smtClean="0"/>
              <a:t>was </a:t>
            </a:r>
            <a:r>
              <a:rPr lang="en-US" sz="2400" dirty="0"/>
              <a:t>established in 2004 and started its activities as of 2005. Our university has </a:t>
            </a:r>
            <a:r>
              <a:rPr lang="tr-TR" sz="2400" dirty="0" err="1" smtClean="0"/>
              <a:t>signed</a:t>
            </a:r>
            <a:r>
              <a:rPr lang="en-US" sz="2400" dirty="0" smtClean="0"/>
              <a:t> </a:t>
            </a:r>
            <a:r>
              <a:rPr lang="en-US" sz="2400" dirty="0"/>
              <a:t>415 contracts with 182 different universities in 24 EU countries so far and has a quota of nearly 1000 </a:t>
            </a:r>
            <a:r>
              <a:rPr lang="en-US" sz="2400" dirty="0" smtClean="0"/>
              <a:t>students</a:t>
            </a:r>
            <a:r>
              <a:rPr lang="tr-TR" sz="2400" dirty="0" smtClean="0"/>
              <a:t> </a:t>
            </a:r>
            <a:r>
              <a:rPr lang="tr-TR" sz="2400" dirty="0" err="1" smtClean="0"/>
              <a:t>that</a:t>
            </a:r>
            <a:r>
              <a:rPr lang="tr-TR" sz="2400" dirty="0" smtClean="0"/>
              <a:t> can </a:t>
            </a:r>
            <a:r>
              <a:rPr lang="tr-TR" sz="2400" dirty="0" err="1" smtClean="0"/>
              <a:t>benefit</a:t>
            </a:r>
            <a:r>
              <a:rPr lang="tr-TR" sz="2400" dirty="0" smtClean="0"/>
              <a:t> </a:t>
            </a:r>
            <a:r>
              <a:rPr lang="tr-TR" sz="2400" dirty="0" err="1" smtClean="0"/>
              <a:t>this</a:t>
            </a:r>
            <a:r>
              <a:rPr lang="tr-TR" sz="2400" dirty="0" smtClean="0"/>
              <a:t> </a:t>
            </a:r>
            <a:r>
              <a:rPr lang="tr-TR" sz="2400" dirty="0" err="1" smtClean="0"/>
              <a:t>programme</a:t>
            </a:r>
            <a:r>
              <a:rPr lang="en-US" sz="2400" dirty="0" smtClean="0"/>
              <a:t> </a:t>
            </a:r>
            <a:r>
              <a:rPr lang="tr-TR" sz="2400" dirty="0" smtClean="0"/>
              <a:t>on a </a:t>
            </a:r>
            <a:r>
              <a:rPr lang="tr-TR" sz="2400" dirty="0" err="1" smtClean="0"/>
              <a:t>yearly</a:t>
            </a:r>
            <a:r>
              <a:rPr lang="tr-TR" sz="2400" dirty="0" smtClean="0"/>
              <a:t> </a:t>
            </a:r>
            <a:r>
              <a:rPr lang="tr-TR" sz="2400" dirty="0" err="1" smtClean="0"/>
              <a:t>basis</a:t>
            </a:r>
            <a:r>
              <a:rPr lang="en-US" sz="2400" dirty="0" smtClean="0"/>
              <a:t>.</a:t>
            </a:r>
            <a:endParaRPr lang="en-US" sz="2400" dirty="0"/>
          </a:p>
        </p:txBody>
      </p:sp>
    </p:spTree>
    <p:extLst>
      <p:ext uri="{BB962C8B-B14F-4D97-AF65-F5344CB8AC3E}">
        <p14:creationId xmlns:p14="http://schemas.microsoft.com/office/powerpoint/2010/main" val="35325409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908720"/>
            <a:ext cx="8219256" cy="922114"/>
          </a:xfrm>
        </p:spPr>
        <p:txBody>
          <a:bodyPr>
            <a:noAutofit/>
          </a:bodyPr>
          <a:lstStyle/>
          <a:p>
            <a:pPr algn="ctr"/>
            <a:r>
              <a:rPr lang="tr-TR" sz="3600" b="1" dirty="0">
                <a:latin typeface="Times New Roman" pitchFamily="18" charset="0"/>
                <a:cs typeface="Times New Roman" pitchFamily="18" charset="0"/>
              </a:rPr>
              <a:t>Mevlana </a:t>
            </a:r>
            <a:r>
              <a:rPr lang="tr-TR" sz="3600" b="1" dirty="0" smtClean="0">
                <a:latin typeface="Times New Roman" pitchFamily="18" charset="0"/>
                <a:cs typeface="Times New Roman" pitchFamily="18" charset="0"/>
              </a:rPr>
              <a:t>Exchange </a:t>
            </a:r>
            <a:r>
              <a:rPr lang="tr-TR" sz="3600" b="1" dirty="0" err="1" smtClean="0">
                <a:latin typeface="Times New Roman" pitchFamily="18" charset="0"/>
                <a:cs typeface="Times New Roman" pitchFamily="18" charset="0"/>
              </a:rPr>
              <a:t>Programme</a:t>
            </a:r>
            <a:endParaRPr lang="tr-TR" sz="3600" b="1" dirty="0">
              <a:latin typeface="Times New Roman" pitchFamily="18" charset="0"/>
              <a:cs typeface="Times New Roman" pitchFamily="18" charset="0"/>
            </a:endParaRPr>
          </a:p>
        </p:txBody>
      </p:sp>
      <p:sp>
        <p:nvSpPr>
          <p:cNvPr id="3" name="İçerik Yer Tutucusu 2"/>
          <p:cNvSpPr>
            <a:spLocks noGrp="1"/>
          </p:cNvSpPr>
          <p:nvPr>
            <p:ph sz="half" idx="1"/>
          </p:nvPr>
        </p:nvSpPr>
        <p:spPr>
          <a:xfrm>
            <a:off x="539552" y="1988840"/>
            <a:ext cx="8147248" cy="4176464"/>
          </a:xfrm>
        </p:spPr>
        <p:txBody>
          <a:bodyPr>
            <a:normAutofit fontScale="92500" lnSpcReduction="20000"/>
          </a:bodyPr>
          <a:lstStyle/>
          <a:p>
            <a:r>
              <a:rPr lang="en-US" sz="2400" dirty="0"/>
              <a:t>Mevlana exchange program </a:t>
            </a:r>
            <a:r>
              <a:rPr lang="tr-TR" sz="2400" dirty="0" err="1" smtClean="0"/>
              <a:t>aims</a:t>
            </a:r>
            <a:r>
              <a:rPr lang="tr-TR" sz="2400" dirty="0" smtClean="0"/>
              <a:t> at </a:t>
            </a:r>
            <a:r>
              <a:rPr lang="tr-TR" sz="2400" dirty="0" err="1" smtClean="0"/>
              <a:t>academic</a:t>
            </a:r>
            <a:r>
              <a:rPr lang="tr-TR" sz="2400" dirty="0" smtClean="0"/>
              <a:t> </a:t>
            </a:r>
            <a:r>
              <a:rPr lang="tr-TR" sz="2400" dirty="0" err="1" smtClean="0"/>
              <a:t>mobility</a:t>
            </a:r>
            <a:r>
              <a:rPr lang="tr-TR" sz="2400" dirty="0" smtClean="0"/>
              <a:t> of </a:t>
            </a:r>
            <a:r>
              <a:rPr lang="tr-TR" sz="2400" dirty="0" err="1" smtClean="0"/>
              <a:t>students</a:t>
            </a:r>
            <a:r>
              <a:rPr lang="tr-TR" sz="2400" dirty="0" smtClean="0"/>
              <a:t> </a:t>
            </a:r>
            <a:r>
              <a:rPr lang="tr-TR" sz="2400" dirty="0" err="1" smtClean="0"/>
              <a:t>and</a:t>
            </a:r>
            <a:r>
              <a:rPr lang="tr-TR" sz="2400" dirty="0" smtClean="0"/>
              <a:t> </a:t>
            </a:r>
            <a:r>
              <a:rPr lang="tr-TR" sz="2400" dirty="0" err="1" smtClean="0"/>
              <a:t>academic</a:t>
            </a:r>
            <a:r>
              <a:rPr lang="tr-TR" sz="2400" dirty="0" smtClean="0"/>
              <a:t> </a:t>
            </a:r>
            <a:r>
              <a:rPr lang="tr-TR" sz="2400" dirty="0" err="1" smtClean="0"/>
              <a:t>staff</a:t>
            </a:r>
            <a:r>
              <a:rPr lang="tr-TR" sz="2400" dirty="0" smtClean="0"/>
              <a:t> </a:t>
            </a:r>
            <a:r>
              <a:rPr lang="tr-TR" sz="2400" dirty="0" err="1" smtClean="0"/>
              <a:t>and</a:t>
            </a:r>
            <a:r>
              <a:rPr lang="tr-TR" sz="2400" dirty="0" smtClean="0"/>
              <a:t> </a:t>
            </a:r>
            <a:r>
              <a:rPr lang="en-US" sz="2400" dirty="0" smtClean="0"/>
              <a:t>covers </a:t>
            </a:r>
            <a:r>
              <a:rPr lang="en-US" sz="2400" dirty="0"/>
              <a:t>all the higher education institutions in the world except the EU member countries. Students wishing to participate in the exchange program are required to study at least one </a:t>
            </a:r>
            <a:r>
              <a:rPr lang="en-US" sz="2400" dirty="0" smtClean="0"/>
              <a:t>semester</a:t>
            </a:r>
            <a:r>
              <a:rPr lang="tr-TR" sz="2400" dirty="0" smtClean="0"/>
              <a:t> </a:t>
            </a:r>
            <a:r>
              <a:rPr lang="tr-TR" sz="2400" dirty="0" err="1" smtClean="0"/>
              <a:t>or</a:t>
            </a:r>
            <a:r>
              <a:rPr lang="tr-TR" sz="2400" dirty="0" smtClean="0"/>
              <a:t> </a:t>
            </a:r>
            <a:r>
              <a:rPr lang="tr-TR" sz="2400" dirty="0" err="1" smtClean="0"/>
              <a:t>two</a:t>
            </a:r>
            <a:r>
              <a:rPr lang="tr-TR" sz="2400" dirty="0" smtClean="0"/>
              <a:t> </a:t>
            </a:r>
            <a:r>
              <a:rPr lang="tr-TR" sz="2400" dirty="0" err="1" smtClean="0"/>
              <a:t>semesters</a:t>
            </a:r>
            <a:r>
              <a:rPr lang="tr-TR" sz="2400" dirty="0" smtClean="0"/>
              <a:t> </a:t>
            </a:r>
            <a:r>
              <a:rPr lang="en-US" sz="2400" dirty="0" smtClean="0"/>
              <a:t>at</a:t>
            </a:r>
            <a:r>
              <a:rPr lang="tr-TR" sz="2400" dirty="0" smtClean="0"/>
              <a:t> (</a:t>
            </a:r>
            <a:r>
              <a:rPr lang="tr-TR" sz="2400" dirty="0" err="1" smtClean="0"/>
              <a:t>the</a:t>
            </a:r>
            <a:r>
              <a:rPr lang="tr-TR" sz="2400" dirty="0" smtClean="0"/>
              <a:t>)</a:t>
            </a:r>
            <a:r>
              <a:rPr lang="en-US" sz="2400" dirty="0" smtClean="0"/>
              <a:t> </a:t>
            </a:r>
            <a:r>
              <a:rPr lang="en-US" sz="2400" dirty="0"/>
              <a:t>most; </a:t>
            </a:r>
            <a:r>
              <a:rPr lang="tr-TR" sz="2400" dirty="0" smtClean="0"/>
              <a:t>t</a:t>
            </a:r>
            <a:r>
              <a:rPr lang="en-US" sz="2400" dirty="0" smtClean="0"/>
              <a:t>he </a:t>
            </a:r>
            <a:r>
              <a:rPr lang="en-US" sz="2400" dirty="0"/>
              <a:t>instructors can benefit from the program to teach at the higher education institutions in the world for at least 2 weeks and maximum 3 months.</a:t>
            </a:r>
          </a:p>
          <a:p>
            <a:r>
              <a:rPr lang="en-US" sz="2400" dirty="0" smtClean="0"/>
              <a:t>Mevlana </a:t>
            </a:r>
            <a:r>
              <a:rPr lang="en-US" sz="2400" dirty="0"/>
              <a:t>Institutional </a:t>
            </a:r>
            <a:r>
              <a:rPr lang="en-US" sz="2400" dirty="0" smtClean="0"/>
              <a:t>Coordinator</a:t>
            </a:r>
            <a:r>
              <a:rPr lang="tr-TR" sz="2400" dirty="0" err="1" smtClean="0"/>
              <a:t>ship</a:t>
            </a:r>
            <a:r>
              <a:rPr lang="tr-TR" sz="2400" dirty="0"/>
              <a:t> </a:t>
            </a:r>
            <a:r>
              <a:rPr lang="en-US" sz="2400" dirty="0" smtClean="0"/>
              <a:t>has Mevlana </a:t>
            </a:r>
            <a:r>
              <a:rPr lang="en-US" sz="2400" dirty="0"/>
              <a:t>Exchange Program </a:t>
            </a:r>
            <a:r>
              <a:rPr lang="en-US" sz="2400" dirty="0" smtClean="0"/>
              <a:t>protocol</a:t>
            </a:r>
            <a:r>
              <a:rPr lang="tr-TR" sz="2400" dirty="0" smtClean="0"/>
              <a:t>s</a:t>
            </a:r>
            <a:r>
              <a:rPr lang="en-US" sz="2400" dirty="0" smtClean="0"/>
              <a:t> </a:t>
            </a:r>
            <a:r>
              <a:rPr lang="en-US" sz="2400" dirty="0"/>
              <a:t>with seventeen universities </a:t>
            </a:r>
            <a:r>
              <a:rPr lang="tr-TR" sz="2400" dirty="0" err="1" smtClean="0"/>
              <a:t>from</a:t>
            </a:r>
            <a:r>
              <a:rPr lang="en-US" sz="2400" dirty="0" smtClean="0"/>
              <a:t> </a:t>
            </a:r>
            <a:r>
              <a:rPr lang="en-US" sz="2400" dirty="0"/>
              <a:t>nine different countries. Protocol numbers are increasing day by day. SDU Mevlana Institutional Coordinatorship has accepted 60 teaching staff and 52 students to our university and sent 30 teaching staff and 15 students to universities </a:t>
            </a:r>
            <a:r>
              <a:rPr lang="en-US" sz="2400" dirty="0" smtClean="0"/>
              <a:t>abroad</a:t>
            </a:r>
            <a:r>
              <a:rPr lang="tr-TR" sz="2400" dirty="0" smtClean="0"/>
              <a:t> </a:t>
            </a:r>
            <a:r>
              <a:rPr lang="tr-TR" sz="2400" dirty="0" err="1" smtClean="0"/>
              <a:t>so</a:t>
            </a:r>
            <a:r>
              <a:rPr lang="tr-TR" sz="2400" dirty="0" smtClean="0"/>
              <a:t> far</a:t>
            </a:r>
            <a:r>
              <a:rPr lang="en-US" sz="2400" dirty="0" smtClean="0"/>
              <a:t>.</a:t>
            </a:r>
            <a:endParaRPr lang="tr-TR" sz="2200" dirty="0">
              <a:latin typeface="Times New Roman" pitchFamily="18" charset="0"/>
              <a:cs typeface="Times New Roman" pitchFamily="18" charset="0"/>
            </a:endParaRPr>
          </a:p>
        </p:txBody>
      </p:sp>
    </p:spTree>
    <p:extLst>
      <p:ext uri="{BB962C8B-B14F-4D97-AF65-F5344CB8AC3E}">
        <p14:creationId xmlns:p14="http://schemas.microsoft.com/office/powerpoint/2010/main" val="60401700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718</TotalTime>
  <Words>1414</Words>
  <Application>Microsoft Office PowerPoint</Application>
  <PresentationFormat>Ekran Gösterisi (4:3)</PresentationFormat>
  <Paragraphs>218</Paragraphs>
  <Slides>18</Slides>
  <Notes>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18</vt:i4>
      </vt:variant>
    </vt:vector>
  </HeadingPairs>
  <TitlesOfParts>
    <vt:vector size="24" baseType="lpstr">
      <vt:lpstr>Arial</vt:lpstr>
      <vt:lpstr>Calibri</vt:lpstr>
      <vt:lpstr>Constantia</vt:lpstr>
      <vt:lpstr>Times New Roman</vt:lpstr>
      <vt:lpstr>Wingdings 2</vt:lpstr>
      <vt:lpstr>Akış</vt:lpstr>
      <vt:lpstr>PowerPoint Sunusu</vt:lpstr>
      <vt:lpstr>PowerPoint Sunusu</vt:lpstr>
      <vt:lpstr>FAST FACTS AT A GLANCE</vt:lpstr>
      <vt:lpstr>PowerPoint Sunusu</vt:lpstr>
      <vt:lpstr>Research and Application Centers</vt:lpstr>
      <vt:lpstr>PowerPoint Sunusu</vt:lpstr>
      <vt:lpstr> Academic Mobility  National and International Student and Academic Staff Exchange Programmes</vt:lpstr>
      <vt:lpstr>European Union Erasmus+ Programme</vt:lpstr>
      <vt:lpstr>Mevlana Exchange Programme</vt:lpstr>
      <vt:lpstr>Farabi Exchange Program </vt:lpstr>
      <vt:lpstr>Süleyman Demirel University Research and Application Hospital</vt:lpstr>
      <vt:lpstr>University and Social Opportunities</vt:lpstr>
      <vt:lpstr>PowerPoint Sunusu</vt:lpstr>
      <vt:lpstr>Social Activities</vt:lpstr>
      <vt:lpstr>ISPARTA AND NATURAL BEAUTIES</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Administrator</dc:creator>
  <cp:lastModifiedBy>PRO2000</cp:lastModifiedBy>
  <cp:revision>187</cp:revision>
  <dcterms:modified xsi:type="dcterms:W3CDTF">2017-09-06T07:07:30Z</dcterms:modified>
</cp:coreProperties>
</file>